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sldIdLst>
    <p:sldId id="256" r:id="rId2"/>
    <p:sldId id="257" r:id="rId3"/>
    <p:sldId id="259" r:id="rId4"/>
    <p:sldId id="260" r:id="rId5"/>
    <p:sldId id="261" r:id="rId6"/>
    <p:sldId id="258" r:id="rId7"/>
    <p:sldId id="262" r:id="rId8"/>
    <p:sldId id="263" r:id="rId9"/>
    <p:sldId id="264" r:id="rId10"/>
    <p:sldId id="266" r:id="rId11"/>
    <p:sldId id="267" r:id="rId12"/>
    <p:sldId id="269" r:id="rId13"/>
    <p:sldId id="268" r:id="rId14"/>
    <p:sldId id="270" r:id="rId15"/>
    <p:sldId id="271" r:id="rId16"/>
    <p:sldId id="272" r:id="rId17"/>
    <p:sldId id="273" r:id="rId18"/>
    <p:sldId id="274" r:id="rId19"/>
    <p:sldId id="275" r:id="rId20"/>
    <p:sldId id="276" r:id="rId21"/>
    <p:sldId id="278" r:id="rId22"/>
    <p:sldId id="277" r:id="rId23"/>
    <p:sldId id="265"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ariyanto" initials="ma" lastIdx="1" clrIdx="0">
    <p:extLst>
      <p:ext uri="{19B8F6BF-5375-455C-9EA6-DF929625EA0E}">
        <p15:presenceInfo xmlns:p15="http://schemas.microsoft.com/office/powerpoint/2012/main" userId="ef4b78317bc9e5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svg"/><Relationship Id="rId1"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BA9538-815C-4DE2-B72A-86BB4F137CDE}"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7AC421-6211-466F-8054-D3CC89815B42}">
      <dgm:prSet/>
      <dgm:spPr/>
      <dgm:t>
        <a:bodyPr/>
        <a:lstStyle/>
        <a:p>
          <a:r>
            <a:rPr lang="en-US"/>
            <a:t>The data from the 3 games chosen will be analyzed and will be used to predict the future Player Count.</a:t>
          </a:r>
        </a:p>
      </dgm:t>
    </dgm:pt>
    <dgm:pt modelId="{C8C9095E-CA06-42E3-970A-2CA9664650EC}" type="parTrans" cxnId="{550FE6D0-0B62-4132-A74B-C078C7C4B415}">
      <dgm:prSet/>
      <dgm:spPr/>
      <dgm:t>
        <a:bodyPr/>
        <a:lstStyle/>
        <a:p>
          <a:endParaRPr lang="en-US"/>
        </a:p>
      </dgm:t>
    </dgm:pt>
    <dgm:pt modelId="{44B51067-F6CF-4D6A-B767-1CB080E70F46}" type="sibTrans" cxnId="{550FE6D0-0B62-4132-A74B-C078C7C4B415}">
      <dgm:prSet/>
      <dgm:spPr/>
      <dgm:t>
        <a:bodyPr/>
        <a:lstStyle/>
        <a:p>
          <a:endParaRPr lang="en-US"/>
        </a:p>
      </dgm:t>
    </dgm:pt>
    <dgm:pt modelId="{527FC21B-4B00-4FDA-9A8F-385838376889}">
      <dgm:prSet/>
      <dgm:spPr/>
      <dgm:t>
        <a:bodyPr/>
        <a:lstStyle/>
        <a:p>
          <a:r>
            <a:rPr lang="en-US"/>
            <a:t>The Player Count prediction will be used to predict the popularity of the game.</a:t>
          </a:r>
        </a:p>
      </dgm:t>
    </dgm:pt>
    <dgm:pt modelId="{012F0A0D-657E-4D74-9347-70D8DF097708}" type="parTrans" cxnId="{1725C756-490F-45F3-8ED9-5DE3670CAE2F}">
      <dgm:prSet/>
      <dgm:spPr/>
      <dgm:t>
        <a:bodyPr/>
        <a:lstStyle/>
        <a:p>
          <a:endParaRPr lang="en-US"/>
        </a:p>
      </dgm:t>
    </dgm:pt>
    <dgm:pt modelId="{EDEAEE9C-6154-4DF5-A012-EFBEE5AB4F13}" type="sibTrans" cxnId="{1725C756-490F-45F3-8ED9-5DE3670CAE2F}">
      <dgm:prSet/>
      <dgm:spPr/>
      <dgm:t>
        <a:bodyPr/>
        <a:lstStyle/>
        <a:p>
          <a:endParaRPr lang="en-US"/>
        </a:p>
      </dgm:t>
    </dgm:pt>
    <dgm:pt modelId="{F55BAC49-9BBB-4A9E-9C86-59C896ADC5A0}" type="pres">
      <dgm:prSet presAssocID="{F2BA9538-815C-4DE2-B72A-86BB4F137CDE}" presName="root" presStyleCnt="0">
        <dgm:presLayoutVars>
          <dgm:dir/>
          <dgm:resizeHandles val="exact"/>
        </dgm:presLayoutVars>
      </dgm:prSet>
      <dgm:spPr/>
    </dgm:pt>
    <dgm:pt modelId="{A8EDADDA-E9BB-42DE-9766-5235DEBBF9B9}" type="pres">
      <dgm:prSet presAssocID="{F2BA9538-815C-4DE2-B72A-86BB4F137CDE}" presName="container" presStyleCnt="0">
        <dgm:presLayoutVars>
          <dgm:dir/>
          <dgm:resizeHandles val="exact"/>
        </dgm:presLayoutVars>
      </dgm:prSet>
      <dgm:spPr/>
    </dgm:pt>
    <dgm:pt modelId="{6573E819-E1E5-4B59-9B8F-F5599F41BC4A}" type="pres">
      <dgm:prSet presAssocID="{EA7AC421-6211-466F-8054-D3CC89815B42}" presName="compNode" presStyleCnt="0"/>
      <dgm:spPr/>
    </dgm:pt>
    <dgm:pt modelId="{9E2686FD-F122-44AC-9E86-638B49E0DD76}" type="pres">
      <dgm:prSet presAssocID="{EA7AC421-6211-466F-8054-D3CC89815B42}" presName="iconBgRect" presStyleLbl="bgShp" presStyleIdx="0" presStyleCnt="2"/>
      <dgm:spPr/>
    </dgm:pt>
    <dgm:pt modelId="{90876C1A-F515-473B-A8CE-D913124AC1CF}" type="pres">
      <dgm:prSet presAssocID="{EA7AC421-6211-466F-8054-D3CC89815B4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ss Pieces"/>
        </a:ext>
      </dgm:extLst>
    </dgm:pt>
    <dgm:pt modelId="{619E8E50-A909-45FF-9313-F8DEDEAECF71}" type="pres">
      <dgm:prSet presAssocID="{EA7AC421-6211-466F-8054-D3CC89815B42}" presName="spaceRect" presStyleCnt="0"/>
      <dgm:spPr/>
    </dgm:pt>
    <dgm:pt modelId="{DED15EB4-78F2-44E8-BA07-FD78BDFB373F}" type="pres">
      <dgm:prSet presAssocID="{EA7AC421-6211-466F-8054-D3CC89815B42}" presName="textRect" presStyleLbl="revTx" presStyleIdx="0" presStyleCnt="2">
        <dgm:presLayoutVars>
          <dgm:chMax val="1"/>
          <dgm:chPref val="1"/>
        </dgm:presLayoutVars>
      </dgm:prSet>
      <dgm:spPr/>
    </dgm:pt>
    <dgm:pt modelId="{4AD46A3D-512B-45D5-9D16-15A06158BDFD}" type="pres">
      <dgm:prSet presAssocID="{44B51067-F6CF-4D6A-B767-1CB080E70F46}" presName="sibTrans" presStyleLbl="sibTrans2D1" presStyleIdx="0" presStyleCnt="0"/>
      <dgm:spPr/>
    </dgm:pt>
    <dgm:pt modelId="{8AD6D3F8-8220-4067-82B7-FA882E876382}" type="pres">
      <dgm:prSet presAssocID="{527FC21B-4B00-4FDA-9A8F-385838376889}" presName="compNode" presStyleCnt="0"/>
      <dgm:spPr/>
    </dgm:pt>
    <dgm:pt modelId="{A7F4F231-10B4-483C-81AD-5E4EBCB6E658}" type="pres">
      <dgm:prSet presAssocID="{527FC21B-4B00-4FDA-9A8F-385838376889}" presName="iconBgRect" presStyleLbl="bgShp" presStyleIdx="1" presStyleCnt="2"/>
      <dgm:spPr/>
    </dgm:pt>
    <dgm:pt modelId="{462639FA-A2B3-40BC-AFC4-978FAC2E0EFF}" type="pres">
      <dgm:prSet presAssocID="{527FC21B-4B00-4FDA-9A8F-38583837688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576F97E8-8F12-49F5-AC9E-8666F05199BD}" type="pres">
      <dgm:prSet presAssocID="{527FC21B-4B00-4FDA-9A8F-385838376889}" presName="spaceRect" presStyleCnt="0"/>
      <dgm:spPr/>
    </dgm:pt>
    <dgm:pt modelId="{CDA1558C-447C-4A3B-AB21-F9880B0D6D48}" type="pres">
      <dgm:prSet presAssocID="{527FC21B-4B00-4FDA-9A8F-385838376889}" presName="textRect" presStyleLbl="revTx" presStyleIdx="1" presStyleCnt="2">
        <dgm:presLayoutVars>
          <dgm:chMax val="1"/>
          <dgm:chPref val="1"/>
        </dgm:presLayoutVars>
      </dgm:prSet>
      <dgm:spPr/>
    </dgm:pt>
  </dgm:ptLst>
  <dgm:cxnLst>
    <dgm:cxn modelId="{0924D804-78ED-4C0B-9B1E-DB859BD82674}" type="presOf" srcId="{44B51067-F6CF-4D6A-B767-1CB080E70F46}" destId="{4AD46A3D-512B-45D5-9D16-15A06158BDFD}" srcOrd="0" destOrd="0" presId="urn:microsoft.com/office/officeart/2018/2/layout/IconCircleList"/>
    <dgm:cxn modelId="{B50BEA05-D180-449B-BC59-4AE7ECE43ACB}" type="presOf" srcId="{527FC21B-4B00-4FDA-9A8F-385838376889}" destId="{CDA1558C-447C-4A3B-AB21-F9880B0D6D48}" srcOrd="0" destOrd="0" presId="urn:microsoft.com/office/officeart/2018/2/layout/IconCircleList"/>
    <dgm:cxn modelId="{812EC91F-CDB3-4288-98CE-904F14929124}" type="presOf" srcId="{EA7AC421-6211-466F-8054-D3CC89815B42}" destId="{DED15EB4-78F2-44E8-BA07-FD78BDFB373F}" srcOrd="0" destOrd="0" presId="urn:microsoft.com/office/officeart/2018/2/layout/IconCircleList"/>
    <dgm:cxn modelId="{A486964A-7C19-40DB-B605-B2368B6E640F}" type="presOf" srcId="{F2BA9538-815C-4DE2-B72A-86BB4F137CDE}" destId="{F55BAC49-9BBB-4A9E-9C86-59C896ADC5A0}" srcOrd="0" destOrd="0" presId="urn:microsoft.com/office/officeart/2018/2/layout/IconCircleList"/>
    <dgm:cxn modelId="{1725C756-490F-45F3-8ED9-5DE3670CAE2F}" srcId="{F2BA9538-815C-4DE2-B72A-86BB4F137CDE}" destId="{527FC21B-4B00-4FDA-9A8F-385838376889}" srcOrd="1" destOrd="0" parTransId="{012F0A0D-657E-4D74-9347-70D8DF097708}" sibTransId="{EDEAEE9C-6154-4DF5-A012-EFBEE5AB4F13}"/>
    <dgm:cxn modelId="{550FE6D0-0B62-4132-A74B-C078C7C4B415}" srcId="{F2BA9538-815C-4DE2-B72A-86BB4F137CDE}" destId="{EA7AC421-6211-466F-8054-D3CC89815B42}" srcOrd="0" destOrd="0" parTransId="{C8C9095E-CA06-42E3-970A-2CA9664650EC}" sibTransId="{44B51067-F6CF-4D6A-B767-1CB080E70F46}"/>
    <dgm:cxn modelId="{67155AC1-4449-41CC-A629-E11638A05FA4}" type="presParOf" srcId="{F55BAC49-9BBB-4A9E-9C86-59C896ADC5A0}" destId="{A8EDADDA-E9BB-42DE-9766-5235DEBBF9B9}" srcOrd="0" destOrd="0" presId="urn:microsoft.com/office/officeart/2018/2/layout/IconCircleList"/>
    <dgm:cxn modelId="{0810D005-FE55-4061-9B7B-6F160FE0DA23}" type="presParOf" srcId="{A8EDADDA-E9BB-42DE-9766-5235DEBBF9B9}" destId="{6573E819-E1E5-4B59-9B8F-F5599F41BC4A}" srcOrd="0" destOrd="0" presId="urn:microsoft.com/office/officeart/2018/2/layout/IconCircleList"/>
    <dgm:cxn modelId="{0160F557-B949-4CBA-AA4F-2980D3916AD1}" type="presParOf" srcId="{6573E819-E1E5-4B59-9B8F-F5599F41BC4A}" destId="{9E2686FD-F122-44AC-9E86-638B49E0DD76}" srcOrd="0" destOrd="0" presId="urn:microsoft.com/office/officeart/2018/2/layout/IconCircleList"/>
    <dgm:cxn modelId="{DC6C7ED1-E36A-49A6-AE0E-9132BD5EB1F3}" type="presParOf" srcId="{6573E819-E1E5-4B59-9B8F-F5599F41BC4A}" destId="{90876C1A-F515-473B-A8CE-D913124AC1CF}" srcOrd="1" destOrd="0" presId="urn:microsoft.com/office/officeart/2018/2/layout/IconCircleList"/>
    <dgm:cxn modelId="{F263A893-746B-4BE6-B2DC-6A8DC7CF22A9}" type="presParOf" srcId="{6573E819-E1E5-4B59-9B8F-F5599F41BC4A}" destId="{619E8E50-A909-45FF-9313-F8DEDEAECF71}" srcOrd="2" destOrd="0" presId="urn:microsoft.com/office/officeart/2018/2/layout/IconCircleList"/>
    <dgm:cxn modelId="{5A659E97-2BB4-4173-825D-FE3A26076510}" type="presParOf" srcId="{6573E819-E1E5-4B59-9B8F-F5599F41BC4A}" destId="{DED15EB4-78F2-44E8-BA07-FD78BDFB373F}" srcOrd="3" destOrd="0" presId="urn:microsoft.com/office/officeart/2018/2/layout/IconCircleList"/>
    <dgm:cxn modelId="{70EC8A55-E239-40A1-9F96-BB811C1797D4}" type="presParOf" srcId="{A8EDADDA-E9BB-42DE-9766-5235DEBBF9B9}" destId="{4AD46A3D-512B-45D5-9D16-15A06158BDFD}" srcOrd="1" destOrd="0" presId="urn:microsoft.com/office/officeart/2018/2/layout/IconCircleList"/>
    <dgm:cxn modelId="{6FA85AC5-4DA2-4A91-B107-CD94D4EBCD7E}" type="presParOf" srcId="{A8EDADDA-E9BB-42DE-9766-5235DEBBF9B9}" destId="{8AD6D3F8-8220-4067-82B7-FA882E876382}" srcOrd="2" destOrd="0" presId="urn:microsoft.com/office/officeart/2018/2/layout/IconCircleList"/>
    <dgm:cxn modelId="{7E37CB83-4693-49B9-89B4-1F58A7CF5CF0}" type="presParOf" srcId="{8AD6D3F8-8220-4067-82B7-FA882E876382}" destId="{A7F4F231-10B4-483C-81AD-5E4EBCB6E658}" srcOrd="0" destOrd="0" presId="urn:microsoft.com/office/officeart/2018/2/layout/IconCircleList"/>
    <dgm:cxn modelId="{310A4F47-67FE-4EE3-A00F-06661E899402}" type="presParOf" srcId="{8AD6D3F8-8220-4067-82B7-FA882E876382}" destId="{462639FA-A2B3-40BC-AFC4-978FAC2E0EFF}" srcOrd="1" destOrd="0" presId="urn:microsoft.com/office/officeart/2018/2/layout/IconCircleList"/>
    <dgm:cxn modelId="{632B0A9C-8A04-4109-B0E2-B5DE268624F8}" type="presParOf" srcId="{8AD6D3F8-8220-4067-82B7-FA882E876382}" destId="{576F97E8-8F12-49F5-AC9E-8666F05199BD}" srcOrd="2" destOrd="0" presId="urn:microsoft.com/office/officeart/2018/2/layout/IconCircleList"/>
    <dgm:cxn modelId="{4049AFE2-F773-45E1-A4EF-D4D452B1BB0D}" type="presParOf" srcId="{8AD6D3F8-8220-4067-82B7-FA882E876382}" destId="{CDA1558C-447C-4A3B-AB21-F9880B0D6D4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5887DF-4C98-4483-87DA-28F224332FEB}"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0674A5EF-F0C9-40CE-BAC5-4C4AA1843768}">
      <dgm:prSet/>
      <dgm:spPr/>
      <dgm:t>
        <a:bodyPr/>
        <a:lstStyle/>
        <a:p>
          <a:r>
            <a:rPr lang="en-US"/>
            <a:t>The Prophet uses a decomposable time series model with three main model components, which is </a:t>
          </a:r>
        </a:p>
      </dgm:t>
    </dgm:pt>
    <dgm:pt modelId="{71D286E8-D801-4D64-A58F-DF058EC90B91}" type="parTrans" cxnId="{B428B1B2-FFDF-4A21-9199-1FC257A2796E}">
      <dgm:prSet/>
      <dgm:spPr/>
      <dgm:t>
        <a:bodyPr/>
        <a:lstStyle/>
        <a:p>
          <a:endParaRPr lang="en-US"/>
        </a:p>
      </dgm:t>
    </dgm:pt>
    <dgm:pt modelId="{D712FDE4-F194-43A9-AC4C-8770B29F4C0F}" type="sibTrans" cxnId="{B428B1B2-FFDF-4A21-9199-1FC257A2796E}">
      <dgm:prSet/>
      <dgm:spPr/>
      <dgm:t>
        <a:bodyPr/>
        <a:lstStyle/>
        <a:p>
          <a:endParaRPr lang="en-US"/>
        </a:p>
      </dgm:t>
    </dgm:pt>
    <dgm:pt modelId="{5D94D386-ED83-4D17-B82A-A3753FCE323C}">
      <dgm:prSet/>
      <dgm:spPr/>
      <dgm:t>
        <a:bodyPr/>
        <a:lstStyle/>
        <a:p>
          <a:r>
            <a:rPr lang="en-US"/>
            <a:t>Trend</a:t>
          </a:r>
        </a:p>
      </dgm:t>
    </dgm:pt>
    <dgm:pt modelId="{AE9B4346-A36A-499B-872E-B5D6B51942C0}" type="parTrans" cxnId="{7040BA90-F64B-4730-94C2-BC95CA350EAE}">
      <dgm:prSet/>
      <dgm:spPr/>
      <dgm:t>
        <a:bodyPr/>
        <a:lstStyle/>
        <a:p>
          <a:endParaRPr lang="en-US"/>
        </a:p>
      </dgm:t>
    </dgm:pt>
    <dgm:pt modelId="{A040861D-5141-4346-B87D-FD41B2DA2F63}" type="sibTrans" cxnId="{7040BA90-F64B-4730-94C2-BC95CA350EAE}">
      <dgm:prSet/>
      <dgm:spPr/>
      <dgm:t>
        <a:bodyPr/>
        <a:lstStyle/>
        <a:p>
          <a:endParaRPr lang="en-US"/>
        </a:p>
      </dgm:t>
    </dgm:pt>
    <dgm:pt modelId="{F283EA90-486A-451D-ADB3-42FD2D6AE056}">
      <dgm:prSet/>
      <dgm:spPr/>
      <dgm:t>
        <a:bodyPr/>
        <a:lstStyle/>
        <a:p>
          <a:r>
            <a:rPr lang="en-US"/>
            <a:t>Seasonality</a:t>
          </a:r>
        </a:p>
      </dgm:t>
    </dgm:pt>
    <dgm:pt modelId="{A90A3F61-D422-4DE6-B483-D1A58E271D7A}" type="parTrans" cxnId="{2DE45800-F12D-4E52-AEB1-2FFD222C1161}">
      <dgm:prSet/>
      <dgm:spPr/>
      <dgm:t>
        <a:bodyPr/>
        <a:lstStyle/>
        <a:p>
          <a:endParaRPr lang="en-US"/>
        </a:p>
      </dgm:t>
    </dgm:pt>
    <dgm:pt modelId="{11136E61-5AFC-4729-8901-C3A9F2A0CBE0}" type="sibTrans" cxnId="{2DE45800-F12D-4E52-AEB1-2FFD222C1161}">
      <dgm:prSet/>
      <dgm:spPr/>
      <dgm:t>
        <a:bodyPr/>
        <a:lstStyle/>
        <a:p>
          <a:endParaRPr lang="en-US"/>
        </a:p>
      </dgm:t>
    </dgm:pt>
    <dgm:pt modelId="{40AC605C-A334-4943-A669-998AB709499B}">
      <dgm:prSet/>
      <dgm:spPr/>
      <dgm:t>
        <a:bodyPr/>
        <a:lstStyle/>
        <a:p>
          <a:r>
            <a:rPr lang="en-US"/>
            <a:t>holidays </a:t>
          </a:r>
        </a:p>
      </dgm:t>
    </dgm:pt>
    <dgm:pt modelId="{5AC90065-02A1-436C-AF4E-8F497CB336BF}" type="parTrans" cxnId="{3DB3840A-731A-46CE-B7EA-51D46DC3DE27}">
      <dgm:prSet/>
      <dgm:spPr/>
      <dgm:t>
        <a:bodyPr/>
        <a:lstStyle/>
        <a:p>
          <a:endParaRPr lang="en-US"/>
        </a:p>
      </dgm:t>
    </dgm:pt>
    <dgm:pt modelId="{59861118-1E04-498A-8E89-97C8BB7BC5BE}" type="sibTrans" cxnId="{3DB3840A-731A-46CE-B7EA-51D46DC3DE27}">
      <dgm:prSet/>
      <dgm:spPr/>
      <dgm:t>
        <a:bodyPr/>
        <a:lstStyle/>
        <a:p>
          <a:endParaRPr lang="en-US"/>
        </a:p>
      </dgm:t>
    </dgm:pt>
    <dgm:pt modelId="{09FE438B-F933-4314-BEDA-A72EFB298C02}">
      <dgm:prSet/>
      <dgm:spPr/>
      <dgm:t>
        <a:bodyPr/>
        <a:lstStyle/>
        <a:p>
          <a:r>
            <a:rPr lang="en-US"/>
            <a:t>Using time as a regressor, Prophet is trying to fit several linear and non-linear functions of time as components.</a:t>
          </a:r>
        </a:p>
      </dgm:t>
    </dgm:pt>
    <dgm:pt modelId="{A7510EF6-560A-492E-A52F-3CD0B89406CD}" type="parTrans" cxnId="{5C88A866-8D09-4C89-8489-061C9F582740}">
      <dgm:prSet/>
      <dgm:spPr/>
      <dgm:t>
        <a:bodyPr/>
        <a:lstStyle/>
        <a:p>
          <a:endParaRPr lang="en-US"/>
        </a:p>
      </dgm:t>
    </dgm:pt>
    <dgm:pt modelId="{F76FDEF7-08E6-4AC5-8012-C2D4D07C46D9}" type="sibTrans" cxnId="{5C88A866-8D09-4C89-8489-061C9F582740}">
      <dgm:prSet/>
      <dgm:spPr/>
      <dgm:t>
        <a:bodyPr/>
        <a:lstStyle/>
        <a:p>
          <a:endParaRPr lang="en-US"/>
        </a:p>
      </dgm:t>
    </dgm:pt>
    <dgm:pt modelId="{74CB5FDD-44A0-4F95-9C89-42BF9CB5DF7A}" type="pres">
      <dgm:prSet presAssocID="{A45887DF-4C98-4483-87DA-28F224332FEB}" presName="Name0" presStyleCnt="0">
        <dgm:presLayoutVars>
          <dgm:dir/>
          <dgm:animLvl val="lvl"/>
          <dgm:resizeHandles val="exact"/>
        </dgm:presLayoutVars>
      </dgm:prSet>
      <dgm:spPr/>
    </dgm:pt>
    <dgm:pt modelId="{408D3170-59D8-496C-9E5B-B6555BEAF230}" type="pres">
      <dgm:prSet presAssocID="{09FE438B-F933-4314-BEDA-A72EFB298C02}" presName="boxAndChildren" presStyleCnt="0"/>
      <dgm:spPr/>
    </dgm:pt>
    <dgm:pt modelId="{5331759D-0224-4E79-ABCE-EA65FEC6CEC6}" type="pres">
      <dgm:prSet presAssocID="{09FE438B-F933-4314-BEDA-A72EFB298C02}" presName="parentTextBox" presStyleLbl="node1" presStyleIdx="0" presStyleCnt="2"/>
      <dgm:spPr/>
    </dgm:pt>
    <dgm:pt modelId="{F8280AFF-13D2-496A-8064-20DAFB69A5C7}" type="pres">
      <dgm:prSet presAssocID="{D712FDE4-F194-43A9-AC4C-8770B29F4C0F}" presName="sp" presStyleCnt="0"/>
      <dgm:spPr/>
    </dgm:pt>
    <dgm:pt modelId="{CE51C312-FE77-4D67-B4D5-29039D97430D}" type="pres">
      <dgm:prSet presAssocID="{0674A5EF-F0C9-40CE-BAC5-4C4AA1843768}" presName="arrowAndChildren" presStyleCnt="0"/>
      <dgm:spPr/>
    </dgm:pt>
    <dgm:pt modelId="{FE8FC247-6775-47F2-9ED5-09F291E0144A}" type="pres">
      <dgm:prSet presAssocID="{0674A5EF-F0C9-40CE-BAC5-4C4AA1843768}" presName="parentTextArrow" presStyleLbl="node1" presStyleIdx="0" presStyleCnt="2"/>
      <dgm:spPr/>
    </dgm:pt>
    <dgm:pt modelId="{7085DF2B-8DF9-483F-AF34-199DEDAA61A4}" type="pres">
      <dgm:prSet presAssocID="{0674A5EF-F0C9-40CE-BAC5-4C4AA1843768}" presName="arrow" presStyleLbl="node1" presStyleIdx="1" presStyleCnt="2"/>
      <dgm:spPr/>
    </dgm:pt>
    <dgm:pt modelId="{D4E52424-2F7A-4F9B-8519-F1584150BF6A}" type="pres">
      <dgm:prSet presAssocID="{0674A5EF-F0C9-40CE-BAC5-4C4AA1843768}" presName="descendantArrow" presStyleCnt="0"/>
      <dgm:spPr/>
    </dgm:pt>
    <dgm:pt modelId="{26542D36-1B08-4E7D-8F09-DA6FF3DE3912}" type="pres">
      <dgm:prSet presAssocID="{5D94D386-ED83-4D17-B82A-A3753FCE323C}" presName="childTextArrow" presStyleLbl="fgAccFollowNode1" presStyleIdx="0" presStyleCnt="3">
        <dgm:presLayoutVars>
          <dgm:bulletEnabled val="1"/>
        </dgm:presLayoutVars>
      </dgm:prSet>
      <dgm:spPr/>
    </dgm:pt>
    <dgm:pt modelId="{AF65205B-CD2F-49B2-80D4-D6DB078DB099}" type="pres">
      <dgm:prSet presAssocID="{F283EA90-486A-451D-ADB3-42FD2D6AE056}" presName="childTextArrow" presStyleLbl="fgAccFollowNode1" presStyleIdx="1" presStyleCnt="3">
        <dgm:presLayoutVars>
          <dgm:bulletEnabled val="1"/>
        </dgm:presLayoutVars>
      </dgm:prSet>
      <dgm:spPr/>
    </dgm:pt>
    <dgm:pt modelId="{52AA6565-F7CC-4A9F-96FD-B69856D48AE7}" type="pres">
      <dgm:prSet presAssocID="{40AC605C-A334-4943-A669-998AB709499B}" presName="childTextArrow" presStyleLbl="fgAccFollowNode1" presStyleIdx="2" presStyleCnt="3">
        <dgm:presLayoutVars>
          <dgm:bulletEnabled val="1"/>
        </dgm:presLayoutVars>
      </dgm:prSet>
      <dgm:spPr/>
    </dgm:pt>
  </dgm:ptLst>
  <dgm:cxnLst>
    <dgm:cxn modelId="{2DE45800-F12D-4E52-AEB1-2FFD222C1161}" srcId="{0674A5EF-F0C9-40CE-BAC5-4C4AA1843768}" destId="{F283EA90-486A-451D-ADB3-42FD2D6AE056}" srcOrd="1" destOrd="0" parTransId="{A90A3F61-D422-4DE6-B483-D1A58E271D7A}" sibTransId="{11136E61-5AFC-4729-8901-C3A9F2A0CBE0}"/>
    <dgm:cxn modelId="{3DB3840A-731A-46CE-B7EA-51D46DC3DE27}" srcId="{0674A5EF-F0C9-40CE-BAC5-4C4AA1843768}" destId="{40AC605C-A334-4943-A669-998AB709499B}" srcOrd="2" destOrd="0" parTransId="{5AC90065-02A1-436C-AF4E-8F497CB336BF}" sibTransId="{59861118-1E04-498A-8E89-97C8BB7BC5BE}"/>
    <dgm:cxn modelId="{20C9EB0F-262F-4A69-9A8A-EF654B00CB9C}" type="presOf" srcId="{0674A5EF-F0C9-40CE-BAC5-4C4AA1843768}" destId="{7085DF2B-8DF9-483F-AF34-199DEDAA61A4}" srcOrd="1" destOrd="0" presId="urn:microsoft.com/office/officeart/2005/8/layout/process4"/>
    <dgm:cxn modelId="{C7C89930-EACD-4DD3-A6C0-55618E9794C5}" type="presOf" srcId="{09FE438B-F933-4314-BEDA-A72EFB298C02}" destId="{5331759D-0224-4E79-ABCE-EA65FEC6CEC6}" srcOrd="0" destOrd="0" presId="urn:microsoft.com/office/officeart/2005/8/layout/process4"/>
    <dgm:cxn modelId="{56F2D05E-C32E-4F3A-9BEA-E74DF719ACC6}" type="presOf" srcId="{A45887DF-4C98-4483-87DA-28F224332FEB}" destId="{74CB5FDD-44A0-4F95-9C89-42BF9CB5DF7A}" srcOrd="0" destOrd="0" presId="urn:microsoft.com/office/officeart/2005/8/layout/process4"/>
    <dgm:cxn modelId="{5C88A866-8D09-4C89-8489-061C9F582740}" srcId="{A45887DF-4C98-4483-87DA-28F224332FEB}" destId="{09FE438B-F933-4314-BEDA-A72EFB298C02}" srcOrd="1" destOrd="0" parTransId="{A7510EF6-560A-492E-A52F-3CD0B89406CD}" sibTransId="{F76FDEF7-08E6-4AC5-8012-C2D4D07C46D9}"/>
    <dgm:cxn modelId="{42895D48-76BE-4BC7-9F53-1A17E85FEC9D}" type="presOf" srcId="{0674A5EF-F0C9-40CE-BAC5-4C4AA1843768}" destId="{FE8FC247-6775-47F2-9ED5-09F291E0144A}" srcOrd="0" destOrd="0" presId="urn:microsoft.com/office/officeart/2005/8/layout/process4"/>
    <dgm:cxn modelId="{45BB5483-6F0C-4090-906E-5BB749DEAE46}" type="presOf" srcId="{40AC605C-A334-4943-A669-998AB709499B}" destId="{52AA6565-F7CC-4A9F-96FD-B69856D48AE7}" srcOrd="0" destOrd="0" presId="urn:microsoft.com/office/officeart/2005/8/layout/process4"/>
    <dgm:cxn modelId="{7040BA90-F64B-4730-94C2-BC95CA350EAE}" srcId="{0674A5EF-F0C9-40CE-BAC5-4C4AA1843768}" destId="{5D94D386-ED83-4D17-B82A-A3753FCE323C}" srcOrd="0" destOrd="0" parTransId="{AE9B4346-A36A-499B-872E-B5D6B51942C0}" sibTransId="{A040861D-5141-4346-B87D-FD41B2DA2F63}"/>
    <dgm:cxn modelId="{B428B1B2-FFDF-4A21-9199-1FC257A2796E}" srcId="{A45887DF-4C98-4483-87DA-28F224332FEB}" destId="{0674A5EF-F0C9-40CE-BAC5-4C4AA1843768}" srcOrd="0" destOrd="0" parTransId="{71D286E8-D801-4D64-A58F-DF058EC90B91}" sibTransId="{D712FDE4-F194-43A9-AC4C-8770B29F4C0F}"/>
    <dgm:cxn modelId="{F302EFBB-53E0-4573-A007-CADF75A01A59}" type="presOf" srcId="{5D94D386-ED83-4D17-B82A-A3753FCE323C}" destId="{26542D36-1B08-4E7D-8F09-DA6FF3DE3912}" srcOrd="0" destOrd="0" presId="urn:microsoft.com/office/officeart/2005/8/layout/process4"/>
    <dgm:cxn modelId="{1E13A7FE-D43B-48AD-9737-42C966A7B5C2}" type="presOf" srcId="{F283EA90-486A-451D-ADB3-42FD2D6AE056}" destId="{AF65205B-CD2F-49B2-80D4-D6DB078DB099}" srcOrd="0" destOrd="0" presId="urn:microsoft.com/office/officeart/2005/8/layout/process4"/>
    <dgm:cxn modelId="{F1608F4D-10F7-404D-A5FF-070767376EE0}" type="presParOf" srcId="{74CB5FDD-44A0-4F95-9C89-42BF9CB5DF7A}" destId="{408D3170-59D8-496C-9E5B-B6555BEAF230}" srcOrd="0" destOrd="0" presId="urn:microsoft.com/office/officeart/2005/8/layout/process4"/>
    <dgm:cxn modelId="{90CC4340-520F-4B35-806C-4D1FEA462D55}" type="presParOf" srcId="{408D3170-59D8-496C-9E5B-B6555BEAF230}" destId="{5331759D-0224-4E79-ABCE-EA65FEC6CEC6}" srcOrd="0" destOrd="0" presId="urn:microsoft.com/office/officeart/2005/8/layout/process4"/>
    <dgm:cxn modelId="{FC83B7D9-C9E0-4FBE-B3C0-B08B28416D8D}" type="presParOf" srcId="{74CB5FDD-44A0-4F95-9C89-42BF9CB5DF7A}" destId="{F8280AFF-13D2-496A-8064-20DAFB69A5C7}" srcOrd="1" destOrd="0" presId="urn:microsoft.com/office/officeart/2005/8/layout/process4"/>
    <dgm:cxn modelId="{E7BFFA37-B39F-432F-A619-D81621DB35DC}" type="presParOf" srcId="{74CB5FDD-44A0-4F95-9C89-42BF9CB5DF7A}" destId="{CE51C312-FE77-4D67-B4D5-29039D97430D}" srcOrd="2" destOrd="0" presId="urn:microsoft.com/office/officeart/2005/8/layout/process4"/>
    <dgm:cxn modelId="{3BC6496C-2E0B-46E3-8A1B-15BF83B2BED5}" type="presParOf" srcId="{CE51C312-FE77-4D67-B4D5-29039D97430D}" destId="{FE8FC247-6775-47F2-9ED5-09F291E0144A}" srcOrd="0" destOrd="0" presId="urn:microsoft.com/office/officeart/2005/8/layout/process4"/>
    <dgm:cxn modelId="{62E34375-D1F3-47CE-AF5E-A7DD68199E0D}" type="presParOf" srcId="{CE51C312-FE77-4D67-B4D5-29039D97430D}" destId="{7085DF2B-8DF9-483F-AF34-199DEDAA61A4}" srcOrd="1" destOrd="0" presId="urn:microsoft.com/office/officeart/2005/8/layout/process4"/>
    <dgm:cxn modelId="{0BD4CAFC-E363-42C2-B2A7-261AA9BF8844}" type="presParOf" srcId="{CE51C312-FE77-4D67-B4D5-29039D97430D}" destId="{D4E52424-2F7A-4F9B-8519-F1584150BF6A}" srcOrd="2" destOrd="0" presId="urn:microsoft.com/office/officeart/2005/8/layout/process4"/>
    <dgm:cxn modelId="{77145DE3-F52C-4330-B41E-0BD5A9F9BE64}" type="presParOf" srcId="{D4E52424-2F7A-4F9B-8519-F1584150BF6A}" destId="{26542D36-1B08-4E7D-8F09-DA6FF3DE3912}" srcOrd="0" destOrd="0" presId="urn:microsoft.com/office/officeart/2005/8/layout/process4"/>
    <dgm:cxn modelId="{E85853B6-C431-4ED2-A1E3-6DCBC33CD3C2}" type="presParOf" srcId="{D4E52424-2F7A-4F9B-8519-F1584150BF6A}" destId="{AF65205B-CD2F-49B2-80D4-D6DB078DB099}" srcOrd="1" destOrd="0" presId="urn:microsoft.com/office/officeart/2005/8/layout/process4"/>
    <dgm:cxn modelId="{DB0630FA-CC45-4407-94DB-AD030C5ACD43}" type="presParOf" srcId="{D4E52424-2F7A-4F9B-8519-F1584150BF6A}" destId="{52AA6565-F7CC-4A9F-96FD-B69856D48AE7}" srcOrd="2"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686FD-F122-44AC-9E86-638B49E0DD76}">
      <dsp:nvSpPr>
        <dsp:cNvPr id="0" name=""/>
        <dsp:cNvSpPr/>
      </dsp:nvSpPr>
      <dsp:spPr>
        <a:xfrm>
          <a:off x="184883" y="1196501"/>
          <a:ext cx="1321746" cy="13217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876C1A-F515-473B-A8CE-D913124AC1CF}">
      <dsp:nvSpPr>
        <dsp:cNvPr id="0" name=""/>
        <dsp:cNvSpPr/>
      </dsp:nvSpPr>
      <dsp:spPr>
        <a:xfrm>
          <a:off x="462450" y="1474068"/>
          <a:ext cx="766613" cy="766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D15EB4-78F2-44E8-BA07-FD78BDFB373F}">
      <dsp:nvSpPr>
        <dsp:cNvPr id="0" name=""/>
        <dsp:cNvSpPr/>
      </dsp:nvSpPr>
      <dsp:spPr>
        <a:xfrm>
          <a:off x="1789861" y="1196501"/>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The data from the 3 games chosen will be analyzed and will be used to predict the future Player Count.</a:t>
          </a:r>
        </a:p>
      </dsp:txBody>
      <dsp:txXfrm>
        <a:off x="1789861" y="1196501"/>
        <a:ext cx="3115545" cy="1321746"/>
      </dsp:txXfrm>
    </dsp:sp>
    <dsp:sp modelId="{A7F4F231-10B4-483C-81AD-5E4EBCB6E658}">
      <dsp:nvSpPr>
        <dsp:cNvPr id="0" name=""/>
        <dsp:cNvSpPr/>
      </dsp:nvSpPr>
      <dsp:spPr>
        <a:xfrm>
          <a:off x="5448267" y="1196501"/>
          <a:ext cx="1321746" cy="13217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639FA-A2B3-40BC-AFC4-978FAC2E0EFF}">
      <dsp:nvSpPr>
        <dsp:cNvPr id="0" name=""/>
        <dsp:cNvSpPr/>
      </dsp:nvSpPr>
      <dsp:spPr>
        <a:xfrm>
          <a:off x="5725834" y="1474068"/>
          <a:ext cx="766613" cy="766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1558C-447C-4A3B-AB21-F9880B0D6D48}">
      <dsp:nvSpPr>
        <dsp:cNvPr id="0" name=""/>
        <dsp:cNvSpPr/>
      </dsp:nvSpPr>
      <dsp:spPr>
        <a:xfrm>
          <a:off x="7053245" y="1196501"/>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a:t>The Player Count prediction will be used to predict the popularity of the game.</a:t>
          </a:r>
        </a:p>
      </dsp:txBody>
      <dsp:txXfrm>
        <a:off x="7053245" y="1196501"/>
        <a:ext cx="3115545" cy="1321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1759D-0224-4E79-ABCE-EA65FEC6CEC6}">
      <dsp:nvSpPr>
        <dsp:cNvPr id="0" name=""/>
        <dsp:cNvSpPr/>
      </dsp:nvSpPr>
      <dsp:spPr>
        <a:xfrm>
          <a:off x="0" y="2957136"/>
          <a:ext cx="6266011" cy="194020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Using time as a regressor, Prophet is trying to fit several linear and non-linear functions of time as components.</a:t>
          </a:r>
        </a:p>
      </dsp:txBody>
      <dsp:txXfrm>
        <a:off x="0" y="2957136"/>
        <a:ext cx="6266011" cy="1940201"/>
      </dsp:txXfrm>
    </dsp:sp>
    <dsp:sp modelId="{7085DF2B-8DF9-483F-AF34-199DEDAA61A4}">
      <dsp:nvSpPr>
        <dsp:cNvPr id="0" name=""/>
        <dsp:cNvSpPr/>
      </dsp:nvSpPr>
      <dsp:spPr>
        <a:xfrm rot="10800000">
          <a:off x="0" y="2209"/>
          <a:ext cx="6266011" cy="2984029"/>
        </a:xfrm>
        <a:prstGeom prst="upArrowCallout">
          <a:avLst/>
        </a:prstGeom>
        <a:gradFill rotWithShape="0">
          <a:gsLst>
            <a:gs pos="0">
              <a:schemeClr val="accent2">
                <a:hueOff val="-1507571"/>
                <a:satOff val="1659"/>
                <a:lumOff val="5882"/>
                <a:alphaOff val="0"/>
                <a:tint val="96000"/>
                <a:lumMod val="104000"/>
              </a:schemeClr>
            </a:gs>
            <a:gs pos="100000">
              <a:schemeClr val="accent2">
                <a:hueOff val="-1507571"/>
                <a:satOff val="1659"/>
                <a:lumOff val="588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The Prophet uses a decomposable time series model with three main model components, which is </a:t>
          </a:r>
        </a:p>
      </dsp:txBody>
      <dsp:txXfrm rot="-10800000">
        <a:off x="0" y="2209"/>
        <a:ext cx="6266011" cy="1047394"/>
      </dsp:txXfrm>
    </dsp:sp>
    <dsp:sp modelId="{26542D36-1B08-4E7D-8F09-DA6FF3DE3912}">
      <dsp:nvSpPr>
        <dsp:cNvPr id="0" name=""/>
        <dsp:cNvSpPr/>
      </dsp:nvSpPr>
      <dsp:spPr>
        <a:xfrm>
          <a:off x="3059" y="1049603"/>
          <a:ext cx="2086630" cy="892224"/>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Trend</a:t>
          </a:r>
        </a:p>
      </dsp:txBody>
      <dsp:txXfrm>
        <a:off x="3059" y="1049603"/>
        <a:ext cx="2086630" cy="892224"/>
      </dsp:txXfrm>
    </dsp:sp>
    <dsp:sp modelId="{AF65205B-CD2F-49B2-80D4-D6DB078DB099}">
      <dsp:nvSpPr>
        <dsp:cNvPr id="0" name=""/>
        <dsp:cNvSpPr/>
      </dsp:nvSpPr>
      <dsp:spPr>
        <a:xfrm>
          <a:off x="2089690" y="1049603"/>
          <a:ext cx="2086630" cy="892224"/>
        </a:xfrm>
        <a:prstGeom prst="rect">
          <a:avLst/>
        </a:prstGeom>
        <a:solidFill>
          <a:schemeClr val="accent2">
            <a:tint val="40000"/>
            <a:alpha val="90000"/>
            <a:hueOff val="-671052"/>
            <a:satOff val="3907"/>
            <a:lumOff val="618"/>
            <a:alphaOff val="0"/>
          </a:schemeClr>
        </a:solidFill>
        <a:ln w="9525" cap="rnd" cmpd="sng" algn="ctr">
          <a:solidFill>
            <a:schemeClr val="accent2">
              <a:tint val="40000"/>
              <a:alpha val="90000"/>
              <a:hueOff val="-671052"/>
              <a:satOff val="3907"/>
              <a:lumOff val="61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Seasonality</a:t>
          </a:r>
        </a:p>
      </dsp:txBody>
      <dsp:txXfrm>
        <a:off x="2089690" y="1049603"/>
        <a:ext cx="2086630" cy="892224"/>
      </dsp:txXfrm>
    </dsp:sp>
    <dsp:sp modelId="{52AA6565-F7CC-4A9F-96FD-B69856D48AE7}">
      <dsp:nvSpPr>
        <dsp:cNvPr id="0" name=""/>
        <dsp:cNvSpPr/>
      </dsp:nvSpPr>
      <dsp:spPr>
        <a:xfrm>
          <a:off x="4176320" y="1049603"/>
          <a:ext cx="2086630" cy="892224"/>
        </a:xfrm>
        <a:prstGeom prst="rect">
          <a:avLst/>
        </a:prstGeom>
        <a:solidFill>
          <a:schemeClr val="accent2">
            <a:tint val="40000"/>
            <a:alpha val="90000"/>
            <a:hueOff val="-1342104"/>
            <a:satOff val="7814"/>
            <a:lumOff val="1236"/>
            <a:alphaOff val="0"/>
          </a:schemeClr>
        </a:solidFill>
        <a:ln w="9525" cap="rnd" cmpd="sng" algn="ctr">
          <a:solidFill>
            <a:schemeClr val="accent2">
              <a:tint val="40000"/>
              <a:alpha val="90000"/>
              <a:hueOff val="-1342104"/>
              <a:satOff val="7814"/>
              <a:lumOff val="123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holidays </a:t>
          </a:r>
        </a:p>
      </dsp:txBody>
      <dsp:txXfrm>
        <a:off x="4176320" y="1049603"/>
        <a:ext cx="2086630" cy="89222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66794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4223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2655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5053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871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9442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7834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5719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6121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62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669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6037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436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2194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0805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74849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12/16/2019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917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12/16/2019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15186457"/>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687" r:id="rId5"/>
    <p:sldLayoutId id="2147483688" r:id="rId6"/>
    <p:sldLayoutId id="2147483689" r:id="rId7"/>
    <p:sldLayoutId id="2147483690" r:id="rId8"/>
    <p:sldLayoutId id="2147483691" r:id="rId9"/>
    <p:sldLayoutId id="2147483692" r:id="rId10"/>
    <p:sldLayoutId id="2147483693" r:id="rId11"/>
    <p:sldLayoutId id="2147483699" r:id="rId12"/>
    <p:sldLayoutId id="2147483694" r:id="rId13"/>
    <p:sldLayoutId id="2147483695" r:id="rId14"/>
    <p:sldLayoutId id="2147483696" r:id="rId15"/>
    <p:sldLayoutId id="2147483697" r:id="rId16"/>
    <p:sldLayoutId id="2147483698" r:id="rId17"/>
  </p:sldLayoutIdLst>
  <p:hf sldNum="0" hdr="0" ftr="0" dt="0"/>
  <p:txStyles>
    <p:titleStyle>
      <a:lvl1pPr algn="ctr" defTabSz="457200" rtl="0" eaLnBrk="1" latinLnBrk="0" hangingPunct="1">
        <a:lnSpc>
          <a:spcPct val="90000"/>
        </a:lnSpc>
        <a:spcBef>
          <a:spcPct val="0"/>
        </a:spcBef>
        <a:buNone/>
        <a:defRPr sz="46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teamdb.info/app/39210/graphs/" TargetMode="External"/><Relationship Id="rId7" Type="http://schemas.openxmlformats.org/officeDocument/2006/relationships/hyperlink" Target="https://towardsdatascience.com/a-quick-start-of-time-series-forecasting-with-a-practical-example-using-fb-prophet-31c4447a2274" TargetMode="External"/><Relationship Id="rId2" Type="http://schemas.openxmlformats.org/officeDocument/2006/relationships/hyperlink" Target="https://facebook.github.io/prophet/" TargetMode="External"/><Relationship Id="rId1" Type="http://schemas.openxmlformats.org/officeDocument/2006/relationships/slideLayout" Target="../slideLayouts/slideLayout2.xml"/><Relationship Id="rId6" Type="http://schemas.openxmlformats.org/officeDocument/2006/relationships/hyperlink" Target="https://medium.com/tokopedia-data/hacking-time-series-forecasting-like-a-pro-with-fbprophet-76f276f0a058" TargetMode="External"/><Relationship Id="rId5" Type="http://schemas.openxmlformats.org/officeDocument/2006/relationships/hyperlink" Target="https://steamdb.info/app/306130/graphs/" TargetMode="External"/><Relationship Id="rId4" Type="http://schemas.openxmlformats.org/officeDocument/2006/relationships/hyperlink" Target="https://steamdb.info/app/23896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instagram.com/p/B6I1yTLBuX-/" TargetMode="External"/><Relationship Id="rId2" Type="http://schemas.openxmlformats.org/officeDocument/2006/relationships/hyperlink" Target="https://github.com/MichaelAriyanto/MMORPGonSTEAM"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2B45DA-5A45-476F-A7EB-69D37FBBF324}"/>
              </a:ext>
            </a:extLst>
          </p:cNvPr>
          <p:cNvPicPr>
            <a:picLocks noChangeAspect="1"/>
          </p:cNvPicPr>
          <p:nvPr/>
        </p:nvPicPr>
        <p:blipFill rotWithShape="1">
          <a:blip r:embed="rId3"/>
          <a:srcRect t="1573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8F37C48-2A32-4E63-9777-DFE2C23462AB}"/>
              </a:ext>
            </a:extLst>
          </p:cNvPr>
          <p:cNvSpPr>
            <a:spLocks noGrp="1"/>
          </p:cNvSpPr>
          <p:nvPr>
            <p:ph type="ctrTitle"/>
          </p:nvPr>
        </p:nvSpPr>
        <p:spPr>
          <a:xfrm>
            <a:off x="2480733" y="2074339"/>
            <a:ext cx="7219954" cy="1828801"/>
          </a:xfrm>
        </p:spPr>
        <p:txBody>
          <a:bodyPr>
            <a:normAutofit fontScale="90000"/>
          </a:bodyPr>
          <a:lstStyle/>
          <a:p>
            <a:r>
              <a:rPr lang="en-US" sz="4800" dirty="0"/>
              <a:t>Predicting the Popularity </a:t>
            </a:r>
            <a:br>
              <a:rPr lang="en-US" sz="4800" dirty="0"/>
            </a:br>
            <a:r>
              <a:rPr lang="en-US" sz="4800" dirty="0"/>
              <a:t>of MMORPG Games </a:t>
            </a:r>
            <a:br>
              <a:rPr lang="en-US" sz="4800" dirty="0"/>
            </a:br>
            <a:r>
              <a:rPr lang="en-US" sz="4800" dirty="0"/>
              <a:t>on Steam</a:t>
            </a:r>
          </a:p>
        </p:txBody>
      </p:sp>
      <p:sp>
        <p:nvSpPr>
          <p:cNvPr id="3" name="Subtitle 2">
            <a:extLst>
              <a:ext uri="{FF2B5EF4-FFF2-40B4-BE49-F238E27FC236}">
                <a16:creationId xmlns:a16="http://schemas.microsoft.com/office/drawing/2014/main" id="{6DA251B2-660F-4683-9F83-941578E777D2}"/>
              </a:ext>
            </a:extLst>
          </p:cNvPr>
          <p:cNvSpPr>
            <a:spLocks noGrp="1"/>
          </p:cNvSpPr>
          <p:nvPr>
            <p:ph type="subTitle" idx="1"/>
          </p:nvPr>
        </p:nvSpPr>
        <p:spPr>
          <a:xfrm>
            <a:off x="2480733" y="3903138"/>
            <a:ext cx="7219954" cy="1049867"/>
          </a:xfrm>
        </p:spPr>
        <p:txBody>
          <a:bodyPr>
            <a:normAutofit/>
          </a:bodyPr>
          <a:lstStyle/>
          <a:p>
            <a:r>
              <a:rPr lang="en-US" dirty="0"/>
              <a:t>Michael Ariyanto</a:t>
            </a:r>
          </a:p>
          <a:p>
            <a:r>
              <a:rPr lang="en-US" dirty="0"/>
              <a:t>1706043235</a:t>
            </a:r>
          </a:p>
        </p:txBody>
      </p:sp>
      <p:pic>
        <p:nvPicPr>
          <p:cNvPr id="1028" name="Picture 4" descr="Image result for steam logo png">
            <a:extLst>
              <a:ext uri="{FF2B5EF4-FFF2-40B4-BE49-F238E27FC236}">
                <a16:creationId xmlns:a16="http://schemas.microsoft.com/office/drawing/2014/main" id="{712985B3-E032-4487-9CBF-5D676E797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059" y="3721876"/>
            <a:ext cx="2749021" cy="274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38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season">
            <a:extLst>
              <a:ext uri="{FF2B5EF4-FFF2-40B4-BE49-F238E27FC236}">
                <a16:creationId xmlns:a16="http://schemas.microsoft.com/office/drawing/2014/main" id="{3CE89BB7-3FF3-42AA-8948-C96332A9A0A4}"/>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2AC1D6-147E-4A32-B41F-9AF9E0216FAB}"/>
              </a:ext>
            </a:extLst>
          </p:cNvPr>
          <p:cNvSpPr>
            <a:spLocks noGrp="1"/>
          </p:cNvSpPr>
          <p:nvPr>
            <p:ph type="title"/>
          </p:nvPr>
        </p:nvSpPr>
        <p:spPr>
          <a:xfrm>
            <a:off x="913795" y="609600"/>
            <a:ext cx="10353762" cy="1257300"/>
          </a:xfrm>
        </p:spPr>
        <p:txBody>
          <a:bodyPr/>
          <a:lstStyle/>
          <a:p>
            <a:r>
              <a:rPr lang="en-US"/>
              <a:t>Seasonality</a:t>
            </a:r>
            <a:endParaRPr lang="en-US" dirty="0"/>
          </a:p>
        </p:txBody>
      </p:sp>
      <p:sp>
        <p:nvSpPr>
          <p:cNvPr id="3" name="Content Placeholder 2">
            <a:extLst>
              <a:ext uri="{FF2B5EF4-FFF2-40B4-BE49-F238E27FC236}">
                <a16:creationId xmlns:a16="http://schemas.microsoft.com/office/drawing/2014/main" id="{11A97B8D-7C82-4D8F-9FF3-E3B8FC6DAAF8}"/>
              </a:ext>
            </a:extLst>
          </p:cNvPr>
          <p:cNvSpPr>
            <a:spLocks noGrp="1"/>
          </p:cNvSpPr>
          <p:nvPr>
            <p:ph idx="1"/>
          </p:nvPr>
        </p:nvSpPr>
        <p:spPr>
          <a:xfrm>
            <a:off x="913795" y="2076450"/>
            <a:ext cx="10353762" cy="3714749"/>
          </a:xfrm>
        </p:spPr>
        <p:txBody>
          <a:bodyPr/>
          <a:lstStyle/>
          <a:p>
            <a:pPr marL="36900" indent="0" algn="just">
              <a:buNone/>
            </a:pPr>
            <a:r>
              <a:rPr lang="en-US" sz="2800">
                <a:effectLst/>
              </a:rPr>
              <a:t>To fit and forecast the effects of seasonality, prophet relies on fourier series to provide a flexible model. Seasonal effects s(t) are approximated by the following function:</a:t>
            </a:r>
          </a:p>
          <a:p>
            <a:pPr marL="36900" indent="0" algn="ctr">
              <a:buNone/>
            </a:pPr>
            <a:endParaRPr lang="en-US" sz="2800" dirty="0"/>
          </a:p>
        </p:txBody>
      </p:sp>
      <p:pic>
        <p:nvPicPr>
          <p:cNvPr id="5" name="Picture 4" descr="A picture containing drawing&#10;&#10;Description automatically generated">
            <a:extLst>
              <a:ext uri="{FF2B5EF4-FFF2-40B4-BE49-F238E27FC236}">
                <a16:creationId xmlns:a16="http://schemas.microsoft.com/office/drawing/2014/main" id="{701A1F84-BDAE-415D-BE00-ABB4E1956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276" y="3933824"/>
            <a:ext cx="7077269" cy="1531876"/>
          </a:xfrm>
          <a:prstGeom prst="rect">
            <a:avLst/>
          </a:prstGeom>
        </p:spPr>
      </p:pic>
    </p:spTree>
    <p:extLst>
      <p:ext uri="{BB962C8B-B14F-4D97-AF65-F5344CB8AC3E}">
        <p14:creationId xmlns:p14="http://schemas.microsoft.com/office/powerpoint/2010/main" val="4429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AAFEB-48E1-48F6-A4A5-76789EA7DB6B}"/>
              </a:ext>
            </a:extLst>
          </p:cNvPr>
          <p:cNvSpPr>
            <a:spLocks noGrp="1"/>
          </p:cNvSpPr>
          <p:nvPr>
            <p:ph type="title"/>
          </p:nvPr>
        </p:nvSpPr>
        <p:spPr>
          <a:xfrm>
            <a:off x="834013" y="1115568"/>
            <a:ext cx="3487616" cy="4626864"/>
          </a:xfrm>
        </p:spPr>
        <p:txBody>
          <a:bodyPr>
            <a:normAutofit/>
          </a:bodyPr>
          <a:lstStyle/>
          <a:p>
            <a:pPr algn="l"/>
            <a:r>
              <a:rPr lang="en-US" sz="3600" dirty="0"/>
              <a:t>Holidays </a:t>
            </a:r>
            <a:br>
              <a:rPr lang="en-US" sz="3600" dirty="0"/>
            </a:br>
            <a:r>
              <a:rPr lang="en-US" sz="3600" dirty="0"/>
              <a:t>and </a:t>
            </a:r>
            <a:br>
              <a:rPr lang="en-US" sz="3600" dirty="0"/>
            </a:br>
            <a:r>
              <a:rPr lang="en-US" sz="3600" dirty="0"/>
              <a:t>Events</a:t>
            </a:r>
          </a:p>
        </p:txBody>
      </p:sp>
      <p:cxnSp>
        <p:nvCxnSpPr>
          <p:cNvPr id="17" name="Straight Connector 16">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0DCD03-7A29-4778-BC76-8F9F2DFF4608}"/>
              </a:ext>
            </a:extLst>
          </p:cNvPr>
          <p:cNvSpPr>
            <a:spLocks noGrp="1"/>
          </p:cNvSpPr>
          <p:nvPr>
            <p:ph idx="1"/>
          </p:nvPr>
        </p:nvSpPr>
        <p:spPr>
          <a:xfrm>
            <a:off x="5105398" y="1115568"/>
            <a:ext cx="6245352" cy="4626864"/>
          </a:xfrm>
        </p:spPr>
        <p:txBody>
          <a:bodyPr anchor="ctr">
            <a:normAutofit/>
          </a:bodyPr>
          <a:lstStyle/>
          <a:p>
            <a:pPr marL="36900" indent="0">
              <a:buNone/>
            </a:pPr>
            <a:r>
              <a:rPr lang="en-US" dirty="0" err="1"/>
              <a:t>fbprophet</a:t>
            </a:r>
            <a:r>
              <a:rPr lang="en-US" dirty="0"/>
              <a:t> have a built-in collection of country-specific holidays which affecting the data when we are trying to predict the future.</a:t>
            </a:r>
          </a:p>
          <a:p>
            <a:pPr marL="36900" indent="0">
              <a:buNone/>
            </a:pPr>
            <a:endParaRPr lang="en-US" dirty="0"/>
          </a:p>
          <a:p>
            <a:pPr marL="36900" indent="0">
              <a:buNone/>
            </a:pPr>
            <a:r>
              <a:rPr lang="en-US" dirty="0" err="1"/>
              <a:t>fbprophet</a:t>
            </a:r>
            <a:r>
              <a:rPr lang="en-US" dirty="0"/>
              <a:t> also provides a custom list of past and future events that user can modify since holidays and events incur predictable shocks to a time series. </a:t>
            </a:r>
          </a:p>
        </p:txBody>
      </p:sp>
    </p:spTree>
    <p:extLst>
      <p:ext uri="{BB962C8B-B14F-4D97-AF65-F5344CB8AC3E}">
        <p14:creationId xmlns:p14="http://schemas.microsoft.com/office/powerpoint/2010/main" val="3772357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D4A8AF-A448-4AB2-8DDD-A635EF0E056E}"/>
              </a:ext>
            </a:extLst>
          </p:cNvPr>
          <p:cNvSpPr>
            <a:spLocks noGrp="1"/>
          </p:cNvSpPr>
          <p:nvPr>
            <p:ph type="title"/>
          </p:nvPr>
        </p:nvSpPr>
        <p:spPr>
          <a:xfrm>
            <a:off x="1039905" y="845387"/>
            <a:ext cx="3470310" cy="1066689"/>
          </a:xfrm>
        </p:spPr>
        <p:txBody>
          <a:bodyPr anchor="b">
            <a:normAutofit fontScale="90000"/>
          </a:bodyPr>
          <a:lstStyle/>
          <a:p>
            <a:pPr algn="l"/>
            <a:r>
              <a:rPr lang="en-US" sz="4000" dirty="0"/>
              <a:t>Data Analysis</a:t>
            </a:r>
            <a:br>
              <a:rPr lang="en-US" sz="2400" dirty="0"/>
            </a:br>
            <a:r>
              <a:rPr lang="en-US" sz="2000" dirty="0"/>
              <a:t>Final Fantasy XIV: Realm Reborn</a:t>
            </a:r>
          </a:p>
        </p:txBody>
      </p:sp>
      <p:sp>
        <p:nvSpPr>
          <p:cNvPr id="9" name="Content Placeholder 8">
            <a:extLst>
              <a:ext uri="{FF2B5EF4-FFF2-40B4-BE49-F238E27FC236}">
                <a16:creationId xmlns:a16="http://schemas.microsoft.com/office/drawing/2014/main" id="{5E357391-DDE3-49CB-9A13-406EF43A52A1}"/>
              </a:ext>
            </a:extLst>
          </p:cNvPr>
          <p:cNvSpPr>
            <a:spLocks noGrp="1"/>
          </p:cNvSpPr>
          <p:nvPr>
            <p:ph idx="1"/>
          </p:nvPr>
        </p:nvSpPr>
        <p:spPr>
          <a:xfrm>
            <a:off x="1039905" y="2147862"/>
            <a:ext cx="3405573" cy="3864751"/>
          </a:xfrm>
        </p:spPr>
        <p:txBody>
          <a:bodyPr anchor="t">
            <a:normAutofit fontScale="92500" lnSpcReduction="10000"/>
          </a:bodyPr>
          <a:lstStyle/>
          <a:p>
            <a:pPr marL="36900" indent="0" algn="just">
              <a:buNone/>
            </a:pPr>
            <a:r>
              <a:rPr lang="en-US" sz="1600" dirty="0"/>
              <a:t>From the data presented, we can see that the player count of Final Fantasy XIV: Realm Reborn is always stable and only spike in June 2015, June 2017 and July 2019. The sudden increasing of players is caused by a new expansion for Final Fantasy XIV: Realm Reborn. In June 2015, the first expansion, </a:t>
            </a:r>
            <a:r>
              <a:rPr lang="en-US" sz="1600" dirty="0" err="1"/>
              <a:t>Heavensward</a:t>
            </a:r>
            <a:r>
              <a:rPr lang="en-US" sz="1600" dirty="0"/>
              <a:t>, was released. In June 2017, the second expansion, </a:t>
            </a:r>
            <a:r>
              <a:rPr lang="en-US" sz="1600" dirty="0" err="1"/>
              <a:t>Stormblood</a:t>
            </a:r>
            <a:r>
              <a:rPr lang="en-US" sz="1600" dirty="0"/>
              <a:t>, was released. In July 2019, the third and the most anticipated expansion, </a:t>
            </a:r>
            <a:r>
              <a:rPr lang="en-US" sz="1600" dirty="0" err="1"/>
              <a:t>Shadowbringers</a:t>
            </a:r>
            <a:r>
              <a:rPr lang="en-US" sz="1600" dirty="0"/>
              <a:t>, was released. We can also conclude that holidays does not affect the game a lot as it has a loyal player base, especially the fan of Final Fantasy Series. </a:t>
            </a:r>
          </a:p>
        </p:txBody>
      </p:sp>
      <p:pic>
        <p:nvPicPr>
          <p:cNvPr id="4" name="Picture 3" descr="A screenshot of a social media post&#10;&#10;Description automatically generated">
            <a:extLst>
              <a:ext uri="{FF2B5EF4-FFF2-40B4-BE49-F238E27FC236}">
                <a16:creationId xmlns:a16="http://schemas.microsoft.com/office/drawing/2014/main" id="{C8D15711-928E-424C-B12C-D03862519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31966"/>
            <a:ext cx="6161183" cy="3203814"/>
          </a:xfrm>
          <a:prstGeom prst="rect">
            <a:avLst/>
          </a:prstGeom>
        </p:spPr>
      </p:pic>
      <p:pic>
        <p:nvPicPr>
          <p:cNvPr id="12" name="Picture 2" descr="Image result for final fantasy xiv logo">
            <a:extLst>
              <a:ext uri="{FF2B5EF4-FFF2-40B4-BE49-F238E27FC236}">
                <a16:creationId xmlns:a16="http://schemas.microsoft.com/office/drawing/2014/main" id="{734716FA-93BA-425A-B74C-DC2135849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5624" y="9746"/>
            <a:ext cx="2052941" cy="154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29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D4A8AF-A448-4AB2-8DDD-A635EF0E056E}"/>
              </a:ext>
            </a:extLst>
          </p:cNvPr>
          <p:cNvSpPr>
            <a:spLocks noGrp="1"/>
          </p:cNvSpPr>
          <p:nvPr>
            <p:ph type="title"/>
          </p:nvPr>
        </p:nvSpPr>
        <p:spPr>
          <a:xfrm>
            <a:off x="1039905" y="845387"/>
            <a:ext cx="3470310" cy="1066689"/>
          </a:xfrm>
        </p:spPr>
        <p:txBody>
          <a:bodyPr anchor="b">
            <a:normAutofit/>
          </a:bodyPr>
          <a:lstStyle/>
          <a:p>
            <a:pPr algn="l"/>
            <a:r>
              <a:rPr lang="en-US" sz="4000" dirty="0"/>
              <a:t>Data Analysis</a:t>
            </a:r>
            <a:br>
              <a:rPr lang="en-US" sz="2400" dirty="0"/>
            </a:br>
            <a:r>
              <a:rPr lang="en-US" sz="2000" dirty="0"/>
              <a:t>Path of Exile</a:t>
            </a:r>
          </a:p>
        </p:txBody>
      </p:sp>
      <p:sp>
        <p:nvSpPr>
          <p:cNvPr id="9" name="Content Placeholder 8">
            <a:extLst>
              <a:ext uri="{FF2B5EF4-FFF2-40B4-BE49-F238E27FC236}">
                <a16:creationId xmlns:a16="http://schemas.microsoft.com/office/drawing/2014/main" id="{5E357391-DDE3-49CB-9A13-406EF43A52A1}"/>
              </a:ext>
            </a:extLst>
          </p:cNvPr>
          <p:cNvSpPr>
            <a:spLocks noGrp="1"/>
          </p:cNvSpPr>
          <p:nvPr>
            <p:ph idx="1"/>
          </p:nvPr>
        </p:nvSpPr>
        <p:spPr>
          <a:xfrm>
            <a:off x="1039905" y="2147862"/>
            <a:ext cx="3405573" cy="3499563"/>
          </a:xfrm>
        </p:spPr>
        <p:txBody>
          <a:bodyPr anchor="t">
            <a:normAutofit/>
          </a:bodyPr>
          <a:lstStyle/>
          <a:p>
            <a:pPr marL="36900" indent="0" algn="just">
              <a:buNone/>
            </a:pPr>
            <a:r>
              <a:rPr lang="en-US" sz="1600" dirty="0"/>
              <a:t>From the data presented, we can see that the player count of Path of Exile always spike 3-4 times a year. This spike happens since Path of Exile is a free to play game which means its only affected by holidays season. Up until now, Path of Exile does not have a major and game changing updates.</a:t>
            </a:r>
          </a:p>
        </p:txBody>
      </p:sp>
      <p:pic>
        <p:nvPicPr>
          <p:cNvPr id="13" name="Picture 12" descr="A screenshot of a cell phone&#10;&#10;Description automatically generated">
            <a:extLst>
              <a:ext uri="{FF2B5EF4-FFF2-40B4-BE49-F238E27FC236}">
                <a16:creationId xmlns:a16="http://schemas.microsoft.com/office/drawing/2014/main" id="{68CA2807-55DD-469B-AC6A-1D7464A69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62771"/>
            <a:ext cx="6161183" cy="3142204"/>
          </a:xfrm>
          <a:prstGeom prst="rect">
            <a:avLst/>
          </a:prstGeom>
        </p:spPr>
      </p:pic>
      <p:pic>
        <p:nvPicPr>
          <p:cNvPr id="22" name="Picture 6" descr="Image result for path of exile logo">
            <a:extLst>
              <a:ext uri="{FF2B5EF4-FFF2-40B4-BE49-F238E27FC236}">
                <a16:creationId xmlns:a16="http://schemas.microsoft.com/office/drawing/2014/main" id="{F002740A-5E6E-41E8-91CA-3C734EC22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0248" y="0"/>
            <a:ext cx="2511752" cy="163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82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D4A8AF-A448-4AB2-8DDD-A635EF0E056E}"/>
              </a:ext>
            </a:extLst>
          </p:cNvPr>
          <p:cNvSpPr>
            <a:spLocks noGrp="1"/>
          </p:cNvSpPr>
          <p:nvPr>
            <p:ph type="title"/>
          </p:nvPr>
        </p:nvSpPr>
        <p:spPr>
          <a:xfrm>
            <a:off x="1039905" y="845387"/>
            <a:ext cx="3470310" cy="1066689"/>
          </a:xfrm>
        </p:spPr>
        <p:txBody>
          <a:bodyPr anchor="b">
            <a:normAutofit/>
          </a:bodyPr>
          <a:lstStyle/>
          <a:p>
            <a:pPr algn="l"/>
            <a:r>
              <a:rPr lang="en-US" sz="4000" dirty="0"/>
              <a:t>Data Analysis</a:t>
            </a:r>
            <a:br>
              <a:rPr lang="en-US" sz="2400" dirty="0"/>
            </a:br>
            <a:r>
              <a:rPr lang="en-US" sz="2000" dirty="0"/>
              <a:t>Elder Scrolls Online</a:t>
            </a:r>
            <a:endParaRPr lang="en-US" sz="2400" dirty="0"/>
          </a:p>
        </p:txBody>
      </p:sp>
      <p:sp>
        <p:nvSpPr>
          <p:cNvPr id="9" name="Content Placeholder 8">
            <a:extLst>
              <a:ext uri="{FF2B5EF4-FFF2-40B4-BE49-F238E27FC236}">
                <a16:creationId xmlns:a16="http://schemas.microsoft.com/office/drawing/2014/main" id="{5E357391-DDE3-49CB-9A13-406EF43A52A1}"/>
              </a:ext>
            </a:extLst>
          </p:cNvPr>
          <p:cNvSpPr>
            <a:spLocks noGrp="1"/>
          </p:cNvSpPr>
          <p:nvPr>
            <p:ph idx="1"/>
          </p:nvPr>
        </p:nvSpPr>
        <p:spPr>
          <a:xfrm>
            <a:off x="1039905" y="2147862"/>
            <a:ext cx="3405573" cy="3652863"/>
          </a:xfrm>
        </p:spPr>
        <p:txBody>
          <a:bodyPr anchor="t">
            <a:normAutofit/>
          </a:bodyPr>
          <a:lstStyle/>
          <a:p>
            <a:pPr marL="36900" indent="0" algn="just">
              <a:buNone/>
            </a:pPr>
            <a:r>
              <a:rPr lang="en-US" sz="1600" dirty="0"/>
              <a:t>From the data presented, we can see that the player count of Elder Scroll Online is spiking a lot. This big increasing of players is caused by the Free Week Madness event which make the game free to play for a week. This Free Week Madness increase its player base by giving players a taste of the game (like free demo) to experience the game before they buy it. After the Free Week Madness, its player count always decrease because there are players that only want to play when its free. </a:t>
            </a:r>
          </a:p>
        </p:txBody>
      </p:sp>
      <p:pic>
        <p:nvPicPr>
          <p:cNvPr id="6" name="Picture 5" descr="A screenshot of a cell phone&#10;&#10;Description automatically generated">
            <a:extLst>
              <a:ext uri="{FF2B5EF4-FFF2-40B4-BE49-F238E27FC236}">
                <a16:creationId xmlns:a16="http://schemas.microsoft.com/office/drawing/2014/main" id="{1C65D38D-E954-44A1-BE43-9E5D3286D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85875"/>
            <a:ext cx="6161183" cy="3095995"/>
          </a:xfrm>
          <a:prstGeom prst="rect">
            <a:avLst/>
          </a:prstGeom>
        </p:spPr>
      </p:pic>
      <p:pic>
        <p:nvPicPr>
          <p:cNvPr id="10248" name="Picture 8" descr="Related image">
            <a:extLst>
              <a:ext uri="{FF2B5EF4-FFF2-40B4-BE49-F238E27FC236}">
                <a16:creationId xmlns:a16="http://schemas.microsoft.com/office/drawing/2014/main" id="{9F8A9660-B9C7-4251-AD5F-94C26862E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75" y="0"/>
            <a:ext cx="176212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518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393A31-78A3-40ED-BC3F-AC092E248A53}"/>
              </a:ext>
            </a:extLst>
          </p:cNvPr>
          <p:cNvSpPr>
            <a:spLocks noGrp="1"/>
          </p:cNvSpPr>
          <p:nvPr>
            <p:ph type="title"/>
          </p:nvPr>
        </p:nvSpPr>
        <p:spPr>
          <a:xfrm>
            <a:off x="1039905" y="845387"/>
            <a:ext cx="3470310" cy="1066689"/>
          </a:xfrm>
        </p:spPr>
        <p:txBody>
          <a:bodyPr anchor="b">
            <a:normAutofit/>
          </a:bodyPr>
          <a:lstStyle/>
          <a:p>
            <a:pPr algn="l"/>
            <a:r>
              <a:rPr lang="en-US" sz="4000" dirty="0"/>
              <a:t>Data Analysis</a:t>
            </a:r>
            <a:br>
              <a:rPr lang="en-US" sz="4000" dirty="0"/>
            </a:br>
            <a:r>
              <a:rPr lang="en-US" sz="2000" dirty="0"/>
              <a:t>Comparison</a:t>
            </a:r>
            <a:endParaRPr lang="en-US" sz="4000" dirty="0"/>
          </a:p>
        </p:txBody>
      </p:sp>
      <p:sp>
        <p:nvSpPr>
          <p:cNvPr id="9" name="Content Placeholder 8">
            <a:extLst>
              <a:ext uri="{FF2B5EF4-FFF2-40B4-BE49-F238E27FC236}">
                <a16:creationId xmlns:a16="http://schemas.microsoft.com/office/drawing/2014/main" id="{097943B7-EDC8-4A7D-8DB9-3771DDBCB961}"/>
              </a:ext>
            </a:extLst>
          </p:cNvPr>
          <p:cNvSpPr>
            <a:spLocks noGrp="1"/>
          </p:cNvSpPr>
          <p:nvPr>
            <p:ph idx="1"/>
          </p:nvPr>
        </p:nvSpPr>
        <p:spPr>
          <a:xfrm>
            <a:off x="1039905" y="2147862"/>
            <a:ext cx="3405573" cy="3499563"/>
          </a:xfrm>
        </p:spPr>
        <p:txBody>
          <a:bodyPr anchor="t">
            <a:normAutofit/>
          </a:bodyPr>
          <a:lstStyle/>
          <a:p>
            <a:pPr marL="36900" indent="0" algn="just">
              <a:buNone/>
            </a:pPr>
            <a:r>
              <a:rPr lang="en-US" sz="1600" dirty="0"/>
              <a:t>From the data presented, we can conclude that, other than the updates and expansion, its player count always increasing every holidays season as the data spike 3 or 4 times every year. </a:t>
            </a:r>
          </a:p>
        </p:txBody>
      </p:sp>
      <p:pic>
        <p:nvPicPr>
          <p:cNvPr id="5" name="Content Placeholder 4" descr="A screenshot of a social media post&#10;&#10;Description automatically generated">
            <a:extLst>
              <a:ext uri="{FF2B5EF4-FFF2-40B4-BE49-F238E27FC236}">
                <a16:creationId xmlns:a16="http://schemas.microsoft.com/office/drawing/2014/main" id="{E61F6C8A-E11E-43B4-82B2-97B5E5EF3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62771"/>
            <a:ext cx="6161183" cy="3142204"/>
          </a:xfrm>
          <a:prstGeom prst="rect">
            <a:avLst/>
          </a:prstGeom>
        </p:spPr>
      </p:pic>
    </p:spTree>
    <p:extLst>
      <p:ext uri="{BB962C8B-B14F-4D97-AF65-F5344CB8AC3E}">
        <p14:creationId xmlns:p14="http://schemas.microsoft.com/office/powerpoint/2010/main" val="337178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393A31-78A3-40ED-BC3F-AC092E248A53}"/>
              </a:ext>
            </a:extLst>
          </p:cNvPr>
          <p:cNvSpPr>
            <a:spLocks noGrp="1"/>
          </p:cNvSpPr>
          <p:nvPr>
            <p:ph type="title"/>
          </p:nvPr>
        </p:nvSpPr>
        <p:spPr>
          <a:xfrm>
            <a:off x="1039905" y="845387"/>
            <a:ext cx="3470310" cy="1066689"/>
          </a:xfrm>
        </p:spPr>
        <p:txBody>
          <a:bodyPr anchor="b">
            <a:normAutofit fontScale="90000"/>
          </a:bodyPr>
          <a:lstStyle/>
          <a:p>
            <a:pPr algn="l"/>
            <a:r>
              <a:rPr lang="en-US" sz="4000" dirty="0"/>
              <a:t>Data Analysis</a:t>
            </a:r>
            <a:br>
              <a:rPr lang="en-US" sz="2400" dirty="0"/>
            </a:br>
            <a:r>
              <a:rPr lang="en-US" sz="1800" dirty="0"/>
              <a:t>Player Stealing ? Or live in harmony ?</a:t>
            </a:r>
          </a:p>
        </p:txBody>
      </p:sp>
      <p:sp>
        <p:nvSpPr>
          <p:cNvPr id="9" name="Content Placeholder 8">
            <a:extLst>
              <a:ext uri="{FF2B5EF4-FFF2-40B4-BE49-F238E27FC236}">
                <a16:creationId xmlns:a16="http://schemas.microsoft.com/office/drawing/2014/main" id="{097943B7-EDC8-4A7D-8DB9-3771DDBCB961}"/>
              </a:ext>
            </a:extLst>
          </p:cNvPr>
          <p:cNvSpPr>
            <a:spLocks noGrp="1"/>
          </p:cNvSpPr>
          <p:nvPr>
            <p:ph idx="1"/>
          </p:nvPr>
        </p:nvSpPr>
        <p:spPr>
          <a:xfrm>
            <a:off x="1039905" y="2147862"/>
            <a:ext cx="3405573" cy="3499563"/>
          </a:xfrm>
        </p:spPr>
        <p:txBody>
          <a:bodyPr anchor="t">
            <a:normAutofit/>
          </a:bodyPr>
          <a:lstStyle/>
          <a:p>
            <a:pPr marL="36900" indent="0" algn="just">
              <a:buNone/>
            </a:pPr>
            <a:r>
              <a:rPr lang="en-US" sz="1600" dirty="0"/>
              <a:t>From the data presented, as one game increasing in player count, the other game also have an increase of player. This means that the 3 games does not affect each other in a bad way such as player stealing, but they help each other in terms of player count and popularity of the games. The increase of player in the same time means that MMORPG players might have played multiple games which build a better community for each games.</a:t>
            </a:r>
          </a:p>
        </p:txBody>
      </p:sp>
      <p:pic>
        <p:nvPicPr>
          <p:cNvPr id="5" name="Content Placeholder 4" descr="A screenshot of a social media post&#10;&#10;Description automatically generated">
            <a:extLst>
              <a:ext uri="{FF2B5EF4-FFF2-40B4-BE49-F238E27FC236}">
                <a16:creationId xmlns:a16="http://schemas.microsoft.com/office/drawing/2014/main" id="{E61F6C8A-E11E-43B4-82B2-97B5E5EF3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862771"/>
            <a:ext cx="6161183" cy="3142204"/>
          </a:xfrm>
          <a:prstGeom prst="rect">
            <a:avLst/>
          </a:prstGeom>
        </p:spPr>
      </p:pic>
    </p:spTree>
    <p:extLst>
      <p:ext uri="{BB962C8B-B14F-4D97-AF65-F5344CB8AC3E}">
        <p14:creationId xmlns:p14="http://schemas.microsoft.com/office/powerpoint/2010/main" val="1216481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23A9701-1222-418A-974F-1CF301AC69E0}"/>
              </a:ext>
            </a:extLst>
          </p:cNvPr>
          <p:cNvSpPr>
            <a:spLocks noGrp="1"/>
          </p:cNvSpPr>
          <p:nvPr>
            <p:ph type="title"/>
          </p:nvPr>
        </p:nvSpPr>
        <p:spPr>
          <a:xfrm>
            <a:off x="1039905" y="845387"/>
            <a:ext cx="3470310" cy="1066689"/>
          </a:xfrm>
        </p:spPr>
        <p:txBody>
          <a:bodyPr anchor="b">
            <a:normAutofit fontScale="90000"/>
          </a:bodyPr>
          <a:lstStyle/>
          <a:p>
            <a:pPr algn="l"/>
            <a:r>
              <a:rPr lang="en-US" sz="4400" dirty="0"/>
              <a:t>Data Analysis</a:t>
            </a:r>
            <a:br>
              <a:rPr lang="en-US" sz="3200" dirty="0"/>
            </a:br>
            <a:r>
              <a:rPr lang="en-US" sz="2000" dirty="0"/>
              <a:t>Does Steam Sale Affect the game ?</a:t>
            </a:r>
            <a:endParaRPr lang="en-US" sz="2200" dirty="0"/>
          </a:p>
        </p:txBody>
      </p:sp>
      <p:sp>
        <p:nvSpPr>
          <p:cNvPr id="3" name="Content Placeholder 2">
            <a:extLst>
              <a:ext uri="{FF2B5EF4-FFF2-40B4-BE49-F238E27FC236}">
                <a16:creationId xmlns:a16="http://schemas.microsoft.com/office/drawing/2014/main" id="{FAB4CB9B-8F92-4603-B121-ED3FC7B1F431}"/>
              </a:ext>
            </a:extLst>
          </p:cNvPr>
          <p:cNvSpPr>
            <a:spLocks noGrp="1"/>
          </p:cNvSpPr>
          <p:nvPr>
            <p:ph idx="1"/>
          </p:nvPr>
        </p:nvSpPr>
        <p:spPr>
          <a:xfrm>
            <a:off x="1039905" y="2147862"/>
            <a:ext cx="3405573" cy="3499563"/>
          </a:xfrm>
        </p:spPr>
        <p:txBody>
          <a:bodyPr anchor="t">
            <a:normAutofit/>
          </a:bodyPr>
          <a:lstStyle/>
          <a:p>
            <a:pPr marL="36900" indent="0" algn="just">
              <a:buNone/>
            </a:pPr>
            <a:r>
              <a:rPr lang="en-US" sz="1600" dirty="0"/>
              <a:t>While Final Fantasy XIV: Realm Reborn and Elder Scrolls Online are affected by Steam Sale, especially Summer Sale and Winter Sale, Path of Exile does not affected by it since Path of Exile is a free to play game. This Steam Sale usually increase the players of a game, but since Steam Sale happens in holidays season, it increases every game player count.</a:t>
            </a:r>
          </a:p>
        </p:txBody>
      </p:sp>
      <p:pic>
        <p:nvPicPr>
          <p:cNvPr id="13316" name="Picture 4">
            <a:extLst>
              <a:ext uri="{FF2B5EF4-FFF2-40B4-BE49-F238E27FC236}">
                <a16:creationId xmlns:a16="http://schemas.microsoft.com/office/drawing/2014/main" id="{71C5A684-DA60-4B77-A2ED-78A187D670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701041"/>
            <a:ext cx="6161183" cy="346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07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CCB-09E3-49BF-9407-27E922FA6FF4}"/>
              </a:ext>
            </a:extLst>
          </p:cNvPr>
          <p:cNvSpPr>
            <a:spLocks noGrp="1"/>
          </p:cNvSpPr>
          <p:nvPr>
            <p:ph type="title"/>
          </p:nvPr>
        </p:nvSpPr>
        <p:spPr/>
        <p:txBody>
          <a:bodyPr/>
          <a:lstStyle/>
          <a:p>
            <a:r>
              <a:rPr lang="en-US" dirty="0"/>
              <a:t>Prediction</a:t>
            </a:r>
          </a:p>
        </p:txBody>
      </p:sp>
      <p:sp>
        <p:nvSpPr>
          <p:cNvPr id="3" name="Content Placeholder 2">
            <a:extLst>
              <a:ext uri="{FF2B5EF4-FFF2-40B4-BE49-F238E27FC236}">
                <a16:creationId xmlns:a16="http://schemas.microsoft.com/office/drawing/2014/main" id="{6C57C218-D357-42E1-B100-165CAD2154A1}"/>
              </a:ext>
            </a:extLst>
          </p:cNvPr>
          <p:cNvSpPr>
            <a:spLocks noGrp="1"/>
          </p:cNvSpPr>
          <p:nvPr>
            <p:ph idx="1"/>
          </p:nvPr>
        </p:nvSpPr>
        <p:spPr/>
        <p:txBody>
          <a:bodyPr/>
          <a:lstStyle/>
          <a:p>
            <a:pPr marL="36900" indent="0" algn="just">
              <a:buNone/>
            </a:pPr>
            <a:r>
              <a:rPr lang="en-US" dirty="0"/>
              <a:t>Prediction is done by using </a:t>
            </a:r>
            <a:r>
              <a:rPr lang="en-US" dirty="0" err="1"/>
              <a:t>fbprophet</a:t>
            </a:r>
            <a:r>
              <a:rPr lang="en-US" dirty="0"/>
              <a:t> with seasonality, holidays, and events are included into the calculation. The holidays and events which are included:</a:t>
            </a:r>
          </a:p>
          <a:p>
            <a:pPr lvl="1" algn="just"/>
            <a:r>
              <a:rPr lang="en-US" dirty="0"/>
              <a:t>Summer Sale &amp; Summer Holiday</a:t>
            </a:r>
          </a:p>
          <a:p>
            <a:pPr lvl="1" algn="just"/>
            <a:r>
              <a:rPr lang="en-US" dirty="0"/>
              <a:t>Winter Sale &amp; Winter Holiday</a:t>
            </a:r>
          </a:p>
          <a:p>
            <a:pPr algn="just"/>
            <a:endParaRPr lang="en-US" dirty="0"/>
          </a:p>
        </p:txBody>
      </p:sp>
      <p:pic>
        <p:nvPicPr>
          <p:cNvPr id="5" name="Picture 4" descr="A close up of a logo&#10;&#10;Description automatically generated">
            <a:extLst>
              <a:ext uri="{FF2B5EF4-FFF2-40B4-BE49-F238E27FC236}">
                <a16:creationId xmlns:a16="http://schemas.microsoft.com/office/drawing/2014/main" id="{C6DB48F8-5FFC-4DDA-9698-FD1FE9EF1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150" y="3245791"/>
            <a:ext cx="5704957" cy="3002609"/>
          </a:xfrm>
          <a:prstGeom prst="rect">
            <a:avLst/>
          </a:prstGeom>
        </p:spPr>
      </p:pic>
    </p:spTree>
    <p:extLst>
      <p:ext uri="{BB962C8B-B14F-4D97-AF65-F5344CB8AC3E}">
        <p14:creationId xmlns:p14="http://schemas.microsoft.com/office/powerpoint/2010/main" val="3363987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7CCB-F13D-41D7-8759-767EF72BE6E5}"/>
              </a:ext>
            </a:extLst>
          </p:cNvPr>
          <p:cNvSpPr>
            <a:spLocks noGrp="1"/>
          </p:cNvSpPr>
          <p:nvPr>
            <p:ph type="title"/>
          </p:nvPr>
        </p:nvSpPr>
        <p:spPr>
          <a:xfrm>
            <a:off x="919120" y="88891"/>
            <a:ext cx="10353762" cy="1257300"/>
          </a:xfrm>
        </p:spPr>
        <p:txBody>
          <a:bodyPr/>
          <a:lstStyle/>
          <a:p>
            <a:r>
              <a:rPr lang="en-US" dirty="0"/>
              <a:t>Forecast</a:t>
            </a:r>
          </a:p>
        </p:txBody>
      </p:sp>
      <p:pic>
        <p:nvPicPr>
          <p:cNvPr id="9" name="Content Placeholder 8" descr="A picture containing map, text, table, group&#10;&#10;Description automatically generated">
            <a:extLst>
              <a:ext uri="{FF2B5EF4-FFF2-40B4-BE49-F238E27FC236}">
                <a16:creationId xmlns:a16="http://schemas.microsoft.com/office/drawing/2014/main" id="{8F7F37E9-38DF-486C-BD89-DF80D247E7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680" y="1227854"/>
            <a:ext cx="4572000" cy="2778177"/>
          </a:xfrm>
        </p:spPr>
      </p:pic>
      <p:pic>
        <p:nvPicPr>
          <p:cNvPr id="11" name="Picture 10" descr="A screenshot of a cell phone&#10;&#10;Description automatically generated">
            <a:extLst>
              <a:ext uri="{FF2B5EF4-FFF2-40B4-BE49-F238E27FC236}">
                <a16:creationId xmlns:a16="http://schemas.microsoft.com/office/drawing/2014/main" id="{2AB53F84-BD28-4337-A084-2203D28A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321" y="1230887"/>
            <a:ext cx="4572000" cy="2775144"/>
          </a:xfrm>
          <a:prstGeom prst="rect">
            <a:avLst/>
          </a:prstGeom>
        </p:spPr>
      </p:pic>
      <p:pic>
        <p:nvPicPr>
          <p:cNvPr id="13" name="Picture 12" descr="A picture containing air&#10;&#10;Description automatically generated">
            <a:extLst>
              <a:ext uri="{FF2B5EF4-FFF2-40B4-BE49-F238E27FC236}">
                <a16:creationId xmlns:a16="http://schemas.microsoft.com/office/drawing/2014/main" id="{E1D7461A-8329-4E29-8C18-C22942F60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676" y="4006031"/>
            <a:ext cx="4572000" cy="2763078"/>
          </a:xfrm>
          <a:prstGeom prst="rect">
            <a:avLst/>
          </a:prstGeom>
        </p:spPr>
      </p:pic>
    </p:spTree>
    <p:extLst>
      <p:ext uri="{BB962C8B-B14F-4D97-AF65-F5344CB8AC3E}">
        <p14:creationId xmlns:p14="http://schemas.microsoft.com/office/powerpoint/2010/main" val="186740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45A3-E6ED-44CB-B396-B2D638241A6A}"/>
              </a:ext>
            </a:extLst>
          </p:cNvPr>
          <p:cNvSpPr>
            <a:spLocks noGrp="1"/>
          </p:cNvSpPr>
          <p:nvPr>
            <p:ph type="title"/>
          </p:nvPr>
        </p:nvSpPr>
        <p:spPr/>
        <p:txBody>
          <a:bodyPr/>
          <a:lstStyle/>
          <a:p>
            <a:r>
              <a:rPr lang="en-US" dirty="0"/>
              <a:t>Games Chosen</a:t>
            </a:r>
          </a:p>
        </p:txBody>
      </p:sp>
      <p:pic>
        <p:nvPicPr>
          <p:cNvPr id="2050" name="Picture 2" descr="Image result for final fantasy xiv logo">
            <a:extLst>
              <a:ext uri="{FF2B5EF4-FFF2-40B4-BE49-F238E27FC236}">
                <a16:creationId xmlns:a16="http://schemas.microsoft.com/office/drawing/2014/main" id="{06CFF614-42BA-4403-A71F-074955071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71" y="2038351"/>
            <a:ext cx="3920246" cy="2952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ath of exile logo">
            <a:extLst>
              <a:ext uri="{FF2B5EF4-FFF2-40B4-BE49-F238E27FC236}">
                <a16:creationId xmlns:a16="http://schemas.microsoft.com/office/drawing/2014/main" id="{BF9D41C8-A16F-4A98-A87E-EE37C0A95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026" y="2214562"/>
            <a:ext cx="37242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lder scroll online logo">
            <a:extLst>
              <a:ext uri="{FF2B5EF4-FFF2-40B4-BE49-F238E27FC236}">
                <a16:creationId xmlns:a16="http://schemas.microsoft.com/office/drawing/2014/main" id="{5D9DB712-AD7E-42E2-80EA-D15EE7533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301" y="2419150"/>
            <a:ext cx="3670438" cy="201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075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B337-B856-4086-8237-CB20057E75B0}"/>
              </a:ext>
            </a:extLst>
          </p:cNvPr>
          <p:cNvSpPr>
            <a:spLocks noGrp="1"/>
          </p:cNvSpPr>
          <p:nvPr>
            <p:ph type="title"/>
          </p:nvPr>
        </p:nvSpPr>
        <p:spPr/>
        <p:txBody>
          <a:bodyPr/>
          <a:lstStyle/>
          <a:p>
            <a:r>
              <a:rPr lang="en-US" dirty="0"/>
              <a:t>Prediction Analysis</a:t>
            </a:r>
          </a:p>
        </p:txBody>
      </p:sp>
      <p:sp>
        <p:nvSpPr>
          <p:cNvPr id="3" name="Content Placeholder 2">
            <a:extLst>
              <a:ext uri="{FF2B5EF4-FFF2-40B4-BE49-F238E27FC236}">
                <a16:creationId xmlns:a16="http://schemas.microsoft.com/office/drawing/2014/main" id="{AE78C705-BB70-4DE7-A132-39A2378E3154}"/>
              </a:ext>
            </a:extLst>
          </p:cNvPr>
          <p:cNvSpPr>
            <a:spLocks noGrp="1"/>
          </p:cNvSpPr>
          <p:nvPr>
            <p:ph idx="1"/>
          </p:nvPr>
        </p:nvSpPr>
        <p:spPr/>
        <p:txBody>
          <a:bodyPr/>
          <a:lstStyle/>
          <a:p>
            <a:pPr marL="36900" indent="0" algn="just">
              <a:buNone/>
            </a:pPr>
            <a:r>
              <a:rPr lang="en-US" dirty="0"/>
              <a:t>From the prediction with </a:t>
            </a:r>
            <a:r>
              <a:rPr lang="en-US" dirty="0" err="1"/>
              <a:t>fbprophet</a:t>
            </a:r>
            <a:r>
              <a:rPr lang="en-US" dirty="0"/>
              <a:t>, we can see and conclude the both Final Fantasy XIV: Realm Reborn and Elder Scrolls Online will have an increase in players, while Path of Exile will have a decrease in players. Final Fantasy XIV: Realm Reborn and Elder Scrolls Online show an increase in players since they both affected greatly by Major Update or Expansion, Steam Sale, and Holidays, while Path of Exile show a decrease in players since its only affected by holidays and there is no major update. This increase and decrease in players also shows the popularity of a game.</a:t>
            </a:r>
          </a:p>
        </p:txBody>
      </p:sp>
      <p:pic>
        <p:nvPicPr>
          <p:cNvPr id="5" name="Picture 4" descr="A picture containing drawing&#10;&#10;Description automatically generated">
            <a:extLst>
              <a:ext uri="{FF2B5EF4-FFF2-40B4-BE49-F238E27FC236}">
                <a16:creationId xmlns:a16="http://schemas.microsoft.com/office/drawing/2014/main" id="{41C3B8E2-EA0A-4F1A-BC0D-874781218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8213" y="4920993"/>
            <a:ext cx="1740412" cy="1740412"/>
          </a:xfrm>
          <a:prstGeom prst="rect">
            <a:avLst/>
          </a:prstGeom>
        </p:spPr>
      </p:pic>
    </p:spTree>
    <p:extLst>
      <p:ext uri="{BB962C8B-B14F-4D97-AF65-F5344CB8AC3E}">
        <p14:creationId xmlns:p14="http://schemas.microsoft.com/office/powerpoint/2010/main" val="260322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B337-B856-4086-8237-CB20057E75B0}"/>
              </a:ext>
            </a:extLst>
          </p:cNvPr>
          <p:cNvSpPr>
            <a:spLocks noGrp="1"/>
          </p:cNvSpPr>
          <p:nvPr>
            <p:ph type="title"/>
          </p:nvPr>
        </p:nvSpPr>
        <p:spPr/>
        <p:txBody>
          <a:bodyPr/>
          <a:lstStyle/>
          <a:p>
            <a:r>
              <a:rPr lang="en-US" dirty="0"/>
              <a:t>Prediction Analysis</a:t>
            </a:r>
          </a:p>
        </p:txBody>
      </p:sp>
      <p:sp>
        <p:nvSpPr>
          <p:cNvPr id="3" name="Content Placeholder 2">
            <a:extLst>
              <a:ext uri="{FF2B5EF4-FFF2-40B4-BE49-F238E27FC236}">
                <a16:creationId xmlns:a16="http://schemas.microsoft.com/office/drawing/2014/main" id="{AE78C705-BB70-4DE7-A132-39A2378E3154}"/>
              </a:ext>
            </a:extLst>
          </p:cNvPr>
          <p:cNvSpPr>
            <a:spLocks noGrp="1"/>
          </p:cNvSpPr>
          <p:nvPr>
            <p:ph idx="1"/>
          </p:nvPr>
        </p:nvSpPr>
        <p:spPr/>
        <p:txBody>
          <a:bodyPr/>
          <a:lstStyle/>
          <a:p>
            <a:pPr marL="36900" indent="0" algn="just">
              <a:buNone/>
            </a:pPr>
            <a:r>
              <a:rPr lang="en-US" dirty="0"/>
              <a:t>This increase and decrease in players also shows the popularity of a game. Final Fantasy XIV: Realm Reborn and Elder Scroll Online are predicted to be more popular than Path of Exile in the future. It also can be seen that Path of Exile player count will not be as much as before in holidays season. If Grinding Gear Games does not give a game changing updates in the future, Path of Exile might go down and disappear from the world of MMORPG Games.</a:t>
            </a:r>
          </a:p>
        </p:txBody>
      </p:sp>
      <p:pic>
        <p:nvPicPr>
          <p:cNvPr id="4" name="Picture 3" descr="A picture containing drawing&#10;&#10;Description automatically generated">
            <a:extLst>
              <a:ext uri="{FF2B5EF4-FFF2-40B4-BE49-F238E27FC236}">
                <a16:creationId xmlns:a16="http://schemas.microsoft.com/office/drawing/2014/main" id="{D5CCFFF2-6DC0-4B81-8A58-944C6C068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8213" y="4920993"/>
            <a:ext cx="1740412" cy="1740412"/>
          </a:xfrm>
          <a:prstGeom prst="rect">
            <a:avLst/>
          </a:prstGeom>
        </p:spPr>
      </p:pic>
    </p:spTree>
    <p:extLst>
      <p:ext uri="{BB962C8B-B14F-4D97-AF65-F5344CB8AC3E}">
        <p14:creationId xmlns:p14="http://schemas.microsoft.com/office/powerpoint/2010/main" val="64541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5C79-BAB8-432E-9086-34EC21995D6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8FD2E80-75EC-4A60-B907-11F71774A3C6}"/>
              </a:ext>
            </a:extLst>
          </p:cNvPr>
          <p:cNvSpPr>
            <a:spLocks noGrp="1"/>
          </p:cNvSpPr>
          <p:nvPr>
            <p:ph idx="1"/>
          </p:nvPr>
        </p:nvSpPr>
        <p:spPr/>
        <p:txBody>
          <a:bodyPr/>
          <a:lstStyle/>
          <a:p>
            <a:pPr marL="36900" indent="0" algn="just">
              <a:buNone/>
            </a:pPr>
            <a:r>
              <a:rPr lang="en-US" dirty="0"/>
              <a:t>We can conclude that, Final Fantasy XIV: Realm Reborn and Elder Scroll Online will thrive and flourish if they keep their way to give game changing update, events, and discount. While Path of Exile will need to give a game changing update and more events for them to advance forward. Holidays season will also give a big impact in player count of a game and this season are the best time for developers to give events to attract old players to return to the game and new players to dive into the game. </a:t>
            </a:r>
          </a:p>
        </p:txBody>
      </p:sp>
      <p:pic>
        <p:nvPicPr>
          <p:cNvPr id="16390" name="Picture 6" descr="Image result for conclusion png">
            <a:extLst>
              <a:ext uri="{FF2B5EF4-FFF2-40B4-BE49-F238E27FC236}">
                <a16:creationId xmlns:a16="http://schemas.microsoft.com/office/drawing/2014/main" id="{FF12ADC9-78FA-4C0C-8820-15C1E07D5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675" y="4571999"/>
            <a:ext cx="20764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330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F318-0931-4CEF-91E1-36D3398EEA4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D219F0D-FB82-4137-8035-9E7D5A39EA61}"/>
              </a:ext>
            </a:extLst>
          </p:cNvPr>
          <p:cNvSpPr>
            <a:spLocks noGrp="1"/>
          </p:cNvSpPr>
          <p:nvPr>
            <p:ph idx="1"/>
          </p:nvPr>
        </p:nvSpPr>
        <p:spPr/>
        <p:txBody>
          <a:bodyPr>
            <a:normAutofit lnSpcReduction="10000"/>
          </a:bodyPr>
          <a:lstStyle/>
          <a:p>
            <a:r>
              <a:rPr lang="en-US" dirty="0">
                <a:hlinkClick r:id="rId2"/>
              </a:rPr>
              <a:t>https://facebook.github.io/prophet/</a:t>
            </a:r>
            <a:endParaRPr lang="en-US" dirty="0">
              <a:hlinkClick r:id="rId3"/>
            </a:endParaRPr>
          </a:p>
          <a:p>
            <a:r>
              <a:rPr lang="en-US" dirty="0">
                <a:hlinkClick r:id="rId3"/>
              </a:rPr>
              <a:t>https://steamdb.info/app/39210/graphs/</a:t>
            </a:r>
            <a:endParaRPr lang="en-US" dirty="0"/>
          </a:p>
          <a:p>
            <a:r>
              <a:rPr lang="en-US" dirty="0">
                <a:hlinkClick r:id="rId4"/>
              </a:rPr>
              <a:t>https://steamdb.info/app/238960/</a:t>
            </a:r>
            <a:endParaRPr lang="en-US" dirty="0"/>
          </a:p>
          <a:p>
            <a:r>
              <a:rPr lang="en-US" dirty="0">
                <a:hlinkClick r:id="rId5"/>
              </a:rPr>
              <a:t>https://steamdb.info/app/306130/graphs/</a:t>
            </a:r>
            <a:endParaRPr lang="en-US" dirty="0"/>
          </a:p>
          <a:p>
            <a:r>
              <a:rPr lang="en-US" dirty="0">
                <a:hlinkClick r:id="rId6"/>
              </a:rPr>
              <a:t>https://medium.com/tokopedia-data/hacking-time-series-forecasting-like-a-pro-with-fbprophet-76f276f0a058</a:t>
            </a:r>
            <a:endParaRPr lang="en-US" dirty="0"/>
          </a:p>
          <a:p>
            <a:r>
              <a:rPr lang="en-US" dirty="0">
                <a:hlinkClick r:id="rId7"/>
              </a:rPr>
              <a:t>https://towardsdatascience.com/a-quick-start-of-time-series-forecasting-with-a-practical-example-using-fb-prophet-31c4447a2274</a:t>
            </a:r>
            <a:endParaRPr lang="en-US" dirty="0"/>
          </a:p>
          <a:p>
            <a:endParaRPr lang="en-US" dirty="0"/>
          </a:p>
        </p:txBody>
      </p:sp>
    </p:spTree>
    <p:extLst>
      <p:ext uri="{BB962C8B-B14F-4D97-AF65-F5344CB8AC3E}">
        <p14:creationId xmlns:p14="http://schemas.microsoft.com/office/powerpoint/2010/main" val="2582438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71365-A5A9-462A-8954-6468E02A5970}"/>
              </a:ext>
            </a:extLst>
          </p:cNvPr>
          <p:cNvSpPr>
            <a:spLocks noGrp="1"/>
          </p:cNvSpPr>
          <p:nvPr>
            <p:ph type="title"/>
          </p:nvPr>
        </p:nvSpPr>
        <p:spPr/>
        <p:txBody>
          <a:bodyPr/>
          <a:lstStyle/>
          <a:p>
            <a:r>
              <a:rPr lang="en-US" dirty="0"/>
              <a:t>Link</a:t>
            </a:r>
          </a:p>
        </p:txBody>
      </p:sp>
      <p:sp>
        <p:nvSpPr>
          <p:cNvPr id="4" name="Text Placeholder 3">
            <a:extLst>
              <a:ext uri="{FF2B5EF4-FFF2-40B4-BE49-F238E27FC236}">
                <a16:creationId xmlns:a16="http://schemas.microsoft.com/office/drawing/2014/main" id="{85635A82-C1DD-4B9A-B688-3B6B0720723B}"/>
              </a:ext>
            </a:extLst>
          </p:cNvPr>
          <p:cNvSpPr>
            <a:spLocks noGrp="1"/>
          </p:cNvSpPr>
          <p:nvPr>
            <p:ph type="body" idx="1"/>
          </p:nvPr>
        </p:nvSpPr>
        <p:spPr/>
        <p:txBody>
          <a:bodyPr/>
          <a:lstStyle/>
          <a:p>
            <a:r>
              <a:rPr lang="en-US" dirty="0" err="1"/>
              <a:t>Github</a:t>
            </a:r>
            <a:endParaRPr lang="en-US" dirty="0"/>
          </a:p>
        </p:txBody>
      </p:sp>
      <p:sp>
        <p:nvSpPr>
          <p:cNvPr id="5" name="Content Placeholder 4">
            <a:extLst>
              <a:ext uri="{FF2B5EF4-FFF2-40B4-BE49-F238E27FC236}">
                <a16:creationId xmlns:a16="http://schemas.microsoft.com/office/drawing/2014/main" id="{847F0A04-4CFC-4E94-A128-448971A49D88}"/>
              </a:ext>
            </a:extLst>
          </p:cNvPr>
          <p:cNvSpPr>
            <a:spLocks noGrp="1"/>
          </p:cNvSpPr>
          <p:nvPr>
            <p:ph sz="half" idx="2"/>
          </p:nvPr>
        </p:nvSpPr>
        <p:spPr/>
        <p:txBody>
          <a:bodyPr/>
          <a:lstStyle/>
          <a:p>
            <a:pPr marL="36900" indent="0">
              <a:buNone/>
            </a:pPr>
            <a:r>
              <a:rPr lang="en-US" dirty="0">
                <a:hlinkClick r:id="rId2"/>
              </a:rPr>
              <a:t>https://github.com/MichaelAriyanto/MMORPGonSTEAM</a:t>
            </a:r>
            <a:endParaRPr lang="en-US" dirty="0"/>
          </a:p>
        </p:txBody>
      </p:sp>
      <p:sp>
        <p:nvSpPr>
          <p:cNvPr id="6" name="Text Placeholder 5">
            <a:extLst>
              <a:ext uri="{FF2B5EF4-FFF2-40B4-BE49-F238E27FC236}">
                <a16:creationId xmlns:a16="http://schemas.microsoft.com/office/drawing/2014/main" id="{D494CCA0-FFC0-42DD-84FD-03F073B36619}"/>
              </a:ext>
            </a:extLst>
          </p:cNvPr>
          <p:cNvSpPr>
            <a:spLocks noGrp="1"/>
          </p:cNvSpPr>
          <p:nvPr>
            <p:ph type="body" sz="quarter" idx="3"/>
          </p:nvPr>
        </p:nvSpPr>
        <p:spPr/>
        <p:txBody>
          <a:bodyPr/>
          <a:lstStyle/>
          <a:p>
            <a:r>
              <a:rPr lang="en-US" dirty="0"/>
              <a:t>Infographic</a:t>
            </a:r>
          </a:p>
        </p:txBody>
      </p:sp>
      <p:sp>
        <p:nvSpPr>
          <p:cNvPr id="7" name="Content Placeholder 6">
            <a:extLst>
              <a:ext uri="{FF2B5EF4-FFF2-40B4-BE49-F238E27FC236}">
                <a16:creationId xmlns:a16="http://schemas.microsoft.com/office/drawing/2014/main" id="{CFEDE785-82C8-49B7-8BE1-7EC6AC78B0FB}"/>
              </a:ext>
            </a:extLst>
          </p:cNvPr>
          <p:cNvSpPr>
            <a:spLocks noGrp="1"/>
          </p:cNvSpPr>
          <p:nvPr>
            <p:ph sz="quarter" idx="4"/>
          </p:nvPr>
        </p:nvSpPr>
        <p:spPr/>
        <p:txBody>
          <a:bodyPr/>
          <a:lstStyle/>
          <a:p>
            <a:pPr marL="36900" indent="0">
              <a:buNone/>
            </a:pPr>
            <a:r>
              <a:rPr lang="en-US" dirty="0">
                <a:hlinkClick r:id="rId3"/>
              </a:rPr>
              <a:t>https://www.instagram.com/p/B6I1yTLBuX-/</a:t>
            </a:r>
            <a:endParaRPr lang="en-US" dirty="0"/>
          </a:p>
        </p:txBody>
      </p:sp>
    </p:spTree>
    <p:extLst>
      <p:ext uri="{BB962C8B-B14F-4D97-AF65-F5344CB8AC3E}">
        <p14:creationId xmlns:p14="http://schemas.microsoft.com/office/powerpoint/2010/main" val="215895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fxiv">
            <a:extLst>
              <a:ext uri="{FF2B5EF4-FFF2-40B4-BE49-F238E27FC236}">
                <a16:creationId xmlns:a16="http://schemas.microsoft.com/office/drawing/2014/main" id="{E4D82750-638F-4C37-A31A-0934F2C0F9A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A80354-F677-423E-8A26-4C4817341637}"/>
              </a:ext>
            </a:extLst>
          </p:cNvPr>
          <p:cNvSpPr>
            <a:spLocks noGrp="1"/>
          </p:cNvSpPr>
          <p:nvPr>
            <p:ph type="title"/>
          </p:nvPr>
        </p:nvSpPr>
        <p:spPr/>
        <p:txBody>
          <a:bodyPr/>
          <a:lstStyle/>
          <a:p>
            <a:r>
              <a:rPr lang="en-US" dirty="0"/>
              <a:t>Final Fantasy XIV: Realm Reborn</a:t>
            </a:r>
          </a:p>
        </p:txBody>
      </p:sp>
      <p:sp>
        <p:nvSpPr>
          <p:cNvPr id="3" name="Content Placeholder 2">
            <a:extLst>
              <a:ext uri="{FF2B5EF4-FFF2-40B4-BE49-F238E27FC236}">
                <a16:creationId xmlns:a16="http://schemas.microsoft.com/office/drawing/2014/main" id="{62E19D10-37E3-445A-99AA-00F3DCF36324}"/>
              </a:ext>
            </a:extLst>
          </p:cNvPr>
          <p:cNvSpPr>
            <a:spLocks noGrp="1"/>
          </p:cNvSpPr>
          <p:nvPr>
            <p:ph idx="1"/>
          </p:nvPr>
        </p:nvSpPr>
        <p:spPr/>
        <p:txBody>
          <a:bodyPr/>
          <a:lstStyle/>
          <a:p>
            <a:pPr marL="36900" indent="0" algn="just">
              <a:buNone/>
            </a:pPr>
            <a:r>
              <a:rPr lang="en-US" dirty="0"/>
              <a:t>Final Fantasy XIV: Realm Reborn is a Massively Multiplayer Online Role-Playing Game (MMORPG) developed and published by Square </a:t>
            </a:r>
            <a:r>
              <a:rPr lang="en-US" dirty="0" err="1"/>
              <a:t>Enix</a:t>
            </a:r>
            <a:r>
              <a:rPr lang="en-US" dirty="0"/>
              <a:t>. Final Fantasy XIV: Realm Reborn is the replacement for the original Final Fantasy XIV as it was shutdown because of negative reception. Final Fantasy XIV: Realm Reborn was released worldwide for Microsoft Windows and </a:t>
            </a:r>
            <a:r>
              <a:rPr lang="en-US" dirty="0" err="1"/>
              <a:t>Playstation</a:t>
            </a:r>
            <a:r>
              <a:rPr lang="en-US" dirty="0"/>
              <a:t> 3 in August 2013 and reach Steam platform in February 2014. Final Fantasy XIV: Realm Reborn was given Best MMO of the year in 2017 by MMORPG, Golden Joystick Awards in 2018, Best of E3 in 2019 by </a:t>
            </a:r>
            <a:r>
              <a:rPr lang="en-US" dirty="0" err="1"/>
              <a:t>GameSpot</a:t>
            </a:r>
            <a:r>
              <a:rPr lang="en-US" dirty="0"/>
              <a:t>, and many more.</a:t>
            </a:r>
          </a:p>
        </p:txBody>
      </p:sp>
      <p:sp>
        <p:nvSpPr>
          <p:cNvPr id="4" name="TextBox 3">
            <a:extLst>
              <a:ext uri="{FF2B5EF4-FFF2-40B4-BE49-F238E27FC236}">
                <a16:creationId xmlns:a16="http://schemas.microsoft.com/office/drawing/2014/main" id="{F200762F-3D2E-4626-8DBE-1DA98F4AB6D4}"/>
              </a:ext>
            </a:extLst>
          </p:cNvPr>
          <p:cNvSpPr txBox="1"/>
          <p:nvPr/>
        </p:nvSpPr>
        <p:spPr>
          <a:xfrm>
            <a:off x="1183920" y="5437256"/>
            <a:ext cx="9813511" cy="707886"/>
          </a:xfrm>
          <a:prstGeom prst="rect">
            <a:avLst/>
          </a:prstGeom>
          <a:noFill/>
        </p:spPr>
        <p:txBody>
          <a:bodyPr wrap="square" rtlCol="0">
            <a:spAutoFit/>
          </a:bodyPr>
          <a:lstStyle/>
          <a:p>
            <a:pPr algn="ctr"/>
            <a:r>
              <a:rPr lang="en-US" sz="4000" dirty="0">
                <a:latin typeface="+mj-lt"/>
              </a:rPr>
              <a:t>- Adventure awaits you beyond the horizon -</a:t>
            </a:r>
          </a:p>
        </p:txBody>
      </p:sp>
    </p:spTree>
    <p:extLst>
      <p:ext uri="{BB962C8B-B14F-4D97-AF65-F5344CB8AC3E}">
        <p14:creationId xmlns:p14="http://schemas.microsoft.com/office/powerpoint/2010/main" val="3754004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path of exile">
            <a:extLst>
              <a:ext uri="{FF2B5EF4-FFF2-40B4-BE49-F238E27FC236}">
                <a16:creationId xmlns:a16="http://schemas.microsoft.com/office/drawing/2014/main" id="{B5A1A0C6-BF49-4B0E-9722-8BF719C6E4B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CCC7F8-A354-4D74-AF24-E28AD91D4283}"/>
              </a:ext>
            </a:extLst>
          </p:cNvPr>
          <p:cNvSpPr>
            <a:spLocks noGrp="1"/>
          </p:cNvSpPr>
          <p:nvPr>
            <p:ph type="title"/>
          </p:nvPr>
        </p:nvSpPr>
        <p:spPr>
          <a:xfrm>
            <a:off x="913795" y="604559"/>
            <a:ext cx="10353762" cy="1262341"/>
          </a:xfrm>
        </p:spPr>
        <p:txBody>
          <a:bodyPr/>
          <a:lstStyle/>
          <a:p>
            <a:r>
              <a:rPr lang="en-US" dirty="0"/>
              <a:t>Path of Exile</a:t>
            </a:r>
          </a:p>
        </p:txBody>
      </p:sp>
      <p:sp>
        <p:nvSpPr>
          <p:cNvPr id="3" name="Content Placeholder 2">
            <a:extLst>
              <a:ext uri="{FF2B5EF4-FFF2-40B4-BE49-F238E27FC236}">
                <a16:creationId xmlns:a16="http://schemas.microsoft.com/office/drawing/2014/main" id="{A6E3A375-E613-4E9E-8413-0D27BA961CFE}"/>
              </a:ext>
            </a:extLst>
          </p:cNvPr>
          <p:cNvSpPr>
            <a:spLocks noGrp="1"/>
          </p:cNvSpPr>
          <p:nvPr>
            <p:ph idx="1"/>
          </p:nvPr>
        </p:nvSpPr>
        <p:spPr/>
        <p:txBody>
          <a:bodyPr/>
          <a:lstStyle/>
          <a:p>
            <a:pPr marL="36900" indent="0" algn="just">
              <a:buNone/>
            </a:pPr>
            <a:r>
              <a:rPr lang="en-US" dirty="0"/>
              <a:t>Path of Exile is a free to play Massively Multiplayer Online Role-Playing Game (MMORPG) developed and published by Grinding Gear Games. Path of Exile was released in October 2013 for Steam platform, August 2017 for Xbox One, and March 2019 for </a:t>
            </a:r>
            <a:r>
              <a:rPr lang="en-US" dirty="0" err="1"/>
              <a:t>Playstation</a:t>
            </a:r>
            <a:r>
              <a:rPr lang="en-US" dirty="0"/>
              <a:t> 4. Path of Exile was nominated as a finalist in Game of the Year in Steam Awards 2018 and nominated for the “</a:t>
            </a:r>
            <a:r>
              <a:rPr lang="en-US" dirty="0" err="1"/>
              <a:t>Labour</a:t>
            </a:r>
            <a:r>
              <a:rPr lang="en-US" dirty="0"/>
              <a:t> of Love” Award in Steam Awards 2018.</a:t>
            </a:r>
          </a:p>
        </p:txBody>
      </p:sp>
    </p:spTree>
    <p:extLst>
      <p:ext uri="{BB962C8B-B14F-4D97-AF65-F5344CB8AC3E}">
        <p14:creationId xmlns:p14="http://schemas.microsoft.com/office/powerpoint/2010/main" val="1189262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elder scroll online">
            <a:extLst>
              <a:ext uri="{FF2B5EF4-FFF2-40B4-BE49-F238E27FC236}">
                <a16:creationId xmlns:a16="http://schemas.microsoft.com/office/drawing/2014/main" id="{9127E2B6-3012-472B-8209-A54AA1E7A17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828" t="1380" r="830" b="1031"/>
          <a:stretch/>
        </p:blipFill>
        <p:spPr bwMode="auto">
          <a:xfrm>
            <a:off x="0" y="-11138"/>
            <a:ext cx="12208967" cy="68691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851C65-C024-4114-9565-92A916D552FF}"/>
              </a:ext>
            </a:extLst>
          </p:cNvPr>
          <p:cNvSpPr>
            <a:spLocks noGrp="1"/>
          </p:cNvSpPr>
          <p:nvPr>
            <p:ph type="title"/>
          </p:nvPr>
        </p:nvSpPr>
        <p:spPr/>
        <p:txBody>
          <a:bodyPr/>
          <a:lstStyle/>
          <a:p>
            <a:r>
              <a:rPr lang="en-US" dirty="0"/>
              <a:t>The Elder Scrolls Online</a:t>
            </a:r>
          </a:p>
        </p:txBody>
      </p:sp>
      <p:sp>
        <p:nvSpPr>
          <p:cNvPr id="3" name="Content Placeholder 2">
            <a:extLst>
              <a:ext uri="{FF2B5EF4-FFF2-40B4-BE49-F238E27FC236}">
                <a16:creationId xmlns:a16="http://schemas.microsoft.com/office/drawing/2014/main" id="{546D4CD7-5C8A-4DAA-AB12-D00E48B2B3F7}"/>
              </a:ext>
            </a:extLst>
          </p:cNvPr>
          <p:cNvSpPr>
            <a:spLocks noGrp="1"/>
          </p:cNvSpPr>
          <p:nvPr>
            <p:ph idx="1"/>
          </p:nvPr>
        </p:nvSpPr>
        <p:spPr/>
        <p:txBody>
          <a:bodyPr/>
          <a:lstStyle/>
          <a:p>
            <a:pPr marL="36900" indent="0" algn="just">
              <a:buNone/>
            </a:pPr>
            <a:r>
              <a:rPr lang="en-US" dirty="0"/>
              <a:t>Elder Scroll Online is a Massively Multiplayer Online Role-Playing Game (MMORPG) developed by </a:t>
            </a:r>
            <a:r>
              <a:rPr lang="en-US" dirty="0" err="1"/>
              <a:t>ZeniMax</a:t>
            </a:r>
            <a:r>
              <a:rPr lang="en-US" dirty="0"/>
              <a:t> Online Studios and published by Bethesda Softworks. Elder Scrolls Online was released in April 2014 for Microsoft Windows, Steam platform, and OS X. Elder Scrolls Online are indirectly connected with the other games in the Elder Scrolls franchise.</a:t>
            </a:r>
          </a:p>
        </p:txBody>
      </p:sp>
    </p:spTree>
    <p:extLst>
      <p:ext uri="{BB962C8B-B14F-4D97-AF65-F5344CB8AC3E}">
        <p14:creationId xmlns:p14="http://schemas.microsoft.com/office/powerpoint/2010/main" val="3563364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4044-B191-4DBF-9A8B-7893AA90058C}"/>
              </a:ext>
            </a:extLst>
          </p:cNvPr>
          <p:cNvSpPr>
            <a:spLocks noGrp="1"/>
          </p:cNvSpPr>
          <p:nvPr>
            <p:ph type="title"/>
          </p:nvPr>
        </p:nvSpPr>
        <p:spPr>
          <a:xfrm>
            <a:off x="913795" y="609600"/>
            <a:ext cx="10353762" cy="1257300"/>
          </a:xfrm>
        </p:spPr>
        <p:txBody>
          <a:bodyPr>
            <a:normAutofit/>
          </a:bodyPr>
          <a:lstStyle/>
          <a:p>
            <a:r>
              <a:rPr lang="en-US" dirty="0"/>
              <a:t>Analysis</a:t>
            </a:r>
          </a:p>
        </p:txBody>
      </p:sp>
      <p:graphicFrame>
        <p:nvGraphicFramePr>
          <p:cNvPr id="5" name="Content Placeholder 2">
            <a:extLst>
              <a:ext uri="{FF2B5EF4-FFF2-40B4-BE49-F238E27FC236}">
                <a16:creationId xmlns:a16="http://schemas.microsoft.com/office/drawing/2014/main" id="{95AB4BBC-5297-46FA-B801-AA8F709C89B8}"/>
              </a:ext>
            </a:extLst>
          </p:cNvPr>
          <p:cNvGraphicFramePr>
            <a:graphicFrameLocks noGrp="1"/>
          </p:cNvGraphicFramePr>
          <p:nvPr>
            <p:ph idx="1"/>
            <p:extLst>
              <p:ext uri="{D42A27DB-BD31-4B8C-83A1-F6EECF244321}">
                <p14:modId xmlns:p14="http://schemas.microsoft.com/office/powerpoint/2010/main" val="273058380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7506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1A32B14-93E7-4B42-BF86-B3C199667B00}"/>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F7C9DA-58A2-4236-918B-E9E18920ADB9}"/>
              </a:ext>
            </a:extLst>
          </p:cNvPr>
          <p:cNvSpPr>
            <a:spLocks noGrp="1"/>
          </p:cNvSpPr>
          <p:nvPr>
            <p:ph type="title"/>
          </p:nvPr>
        </p:nvSpPr>
        <p:spPr/>
        <p:txBody>
          <a:bodyPr/>
          <a:lstStyle/>
          <a:p>
            <a:r>
              <a:rPr lang="en-US" dirty="0" err="1"/>
              <a:t>fbprophet</a:t>
            </a:r>
            <a:endParaRPr lang="en-US" dirty="0"/>
          </a:p>
        </p:txBody>
      </p:sp>
      <p:sp>
        <p:nvSpPr>
          <p:cNvPr id="3" name="Content Placeholder 2">
            <a:extLst>
              <a:ext uri="{FF2B5EF4-FFF2-40B4-BE49-F238E27FC236}">
                <a16:creationId xmlns:a16="http://schemas.microsoft.com/office/drawing/2014/main" id="{43B9BE4E-A023-49FE-8AD8-A0D14B4978EC}"/>
              </a:ext>
            </a:extLst>
          </p:cNvPr>
          <p:cNvSpPr>
            <a:spLocks noGrp="1"/>
          </p:cNvSpPr>
          <p:nvPr>
            <p:ph idx="1"/>
          </p:nvPr>
        </p:nvSpPr>
        <p:spPr/>
        <p:txBody>
          <a:bodyPr>
            <a:noAutofit/>
          </a:bodyPr>
          <a:lstStyle/>
          <a:p>
            <a:pPr marL="36900" indent="0" algn="just">
              <a:buNone/>
            </a:pPr>
            <a:r>
              <a:rPr lang="en-US" sz="2800" dirty="0">
                <a:effectLst/>
              </a:rPr>
              <a:t>Prophet is a procedure for forecasting time series data based on an additive model where non-linear trends are fit with yearly, weekly, and daily seasonality, plus holiday effects. It works best with time series that have strong seasonal effects and several seasons of historical data. Prophet is robust to missing data and shifts in the trend, and typically handles outliers well.</a:t>
            </a:r>
          </a:p>
        </p:txBody>
      </p:sp>
    </p:spTree>
    <p:extLst>
      <p:ext uri="{BB962C8B-B14F-4D97-AF65-F5344CB8AC3E}">
        <p14:creationId xmlns:p14="http://schemas.microsoft.com/office/powerpoint/2010/main" val="307066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731-CB20-42D4-BF00-16C4FE9D9298}"/>
              </a:ext>
            </a:extLst>
          </p:cNvPr>
          <p:cNvSpPr>
            <a:spLocks noGrp="1"/>
          </p:cNvSpPr>
          <p:nvPr>
            <p:ph type="title"/>
          </p:nvPr>
        </p:nvSpPr>
        <p:spPr>
          <a:xfrm>
            <a:off x="633743" y="609599"/>
            <a:ext cx="3413156" cy="5273675"/>
          </a:xfrm>
        </p:spPr>
        <p:txBody>
          <a:bodyPr>
            <a:normAutofit/>
          </a:bodyPr>
          <a:lstStyle/>
          <a:p>
            <a:r>
              <a:rPr lang="en-US" dirty="0"/>
              <a:t>How </a:t>
            </a:r>
            <a:r>
              <a:rPr lang="en-US" dirty="0" err="1"/>
              <a:t>fbprophet</a:t>
            </a:r>
            <a:r>
              <a:rPr lang="en-US" dirty="0"/>
              <a:t> works</a:t>
            </a:r>
          </a:p>
        </p:txBody>
      </p:sp>
      <p:pic>
        <p:nvPicPr>
          <p:cNvPr id="17" name="Picture 16">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2" name="Content Placeholder 2">
            <a:extLst>
              <a:ext uri="{FF2B5EF4-FFF2-40B4-BE49-F238E27FC236}">
                <a16:creationId xmlns:a16="http://schemas.microsoft.com/office/drawing/2014/main" id="{D448EE96-46BD-4552-8CA3-84F2C05EF367}"/>
              </a:ext>
            </a:extLst>
          </p:cNvPr>
          <p:cNvGraphicFramePr>
            <a:graphicFrameLocks noGrp="1"/>
          </p:cNvGraphicFramePr>
          <p:nvPr>
            <p:ph idx="1"/>
            <p:extLst>
              <p:ext uri="{D42A27DB-BD31-4B8C-83A1-F6EECF244321}">
                <p14:modId xmlns:p14="http://schemas.microsoft.com/office/powerpoint/2010/main" val="353454373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7804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5E9CED-E834-4107-B413-DCDCBD914943}"/>
              </a:ext>
            </a:extLst>
          </p:cNvPr>
          <p:cNvSpPr>
            <a:spLocks noGrp="1"/>
          </p:cNvSpPr>
          <p:nvPr>
            <p:ph type="title"/>
          </p:nvPr>
        </p:nvSpPr>
        <p:spPr>
          <a:xfrm>
            <a:off x="913795" y="609600"/>
            <a:ext cx="10353762" cy="1164772"/>
          </a:xfrm>
        </p:spPr>
        <p:txBody>
          <a:bodyPr>
            <a:normAutofit/>
          </a:bodyPr>
          <a:lstStyle/>
          <a:p>
            <a:r>
              <a:rPr lang="en-US" dirty="0"/>
              <a:t>How </a:t>
            </a:r>
            <a:r>
              <a:rPr lang="en-US" dirty="0" err="1"/>
              <a:t>fbprophet</a:t>
            </a:r>
            <a:r>
              <a:rPr lang="en-US" dirty="0"/>
              <a:t> works</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98F5FADD-3501-4763-AB8F-2D229DFC1261}"/>
              </a:ext>
            </a:extLst>
          </p:cNvPr>
          <p:cNvSpPr>
            <a:spLocks noGrp="1"/>
          </p:cNvSpPr>
          <p:nvPr>
            <p:ph idx="1"/>
          </p:nvPr>
        </p:nvSpPr>
        <p:spPr>
          <a:xfrm>
            <a:off x="1235528" y="2481942"/>
            <a:ext cx="9710296" cy="3366407"/>
          </a:xfrm>
        </p:spPr>
        <p:txBody>
          <a:bodyPr>
            <a:normAutofit/>
          </a:bodyPr>
          <a:lstStyle/>
          <a:p>
            <a:pPr marL="36900" indent="0">
              <a:lnSpc>
                <a:spcPct val="90000"/>
              </a:lnSpc>
              <a:buNone/>
            </a:pPr>
            <a:r>
              <a:rPr lang="en-US" sz="2000" dirty="0">
                <a:effectLst/>
              </a:rPr>
              <a:t>The 3 main components are combined to make the following equation:</a:t>
            </a:r>
          </a:p>
          <a:p>
            <a:pPr marL="36900" indent="0" algn="ctr">
              <a:lnSpc>
                <a:spcPct val="90000"/>
              </a:lnSpc>
              <a:buNone/>
            </a:pPr>
            <a:r>
              <a:rPr lang="en-US" sz="2800" dirty="0"/>
              <a:t>Y(t) = g(t) + s(t) + h(t) + </a:t>
            </a:r>
            <a:r>
              <a:rPr lang="el-GR" sz="2800" dirty="0">
                <a:effectLst/>
              </a:rPr>
              <a:t>ε</a:t>
            </a:r>
            <a:r>
              <a:rPr lang="en-US" sz="2800" dirty="0">
                <a:effectLst/>
              </a:rPr>
              <a:t>t</a:t>
            </a:r>
            <a:endParaRPr lang="en-US" sz="2800" dirty="0"/>
          </a:p>
          <a:p>
            <a:pPr marL="36900" indent="0">
              <a:lnSpc>
                <a:spcPct val="90000"/>
              </a:lnSpc>
              <a:buNone/>
            </a:pPr>
            <a:r>
              <a:rPr lang="en-US" sz="2000" dirty="0">
                <a:effectLst/>
              </a:rPr>
              <a:t>Where:</a:t>
            </a:r>
          </a:p>
          <a:p>
            <a:pPr lvl="1">
              <a:lnSpc>
                <a:spcPct val="90000"/>
              </a:lnSpc>
            </a:pPr>
            <a:r>
              <a:rPr lang="en-US" sz="2000" dirty="0">
                <a:effectLst/>
              </a:rPr>
              <a:t>g(t): piecewise linear or logistic growth curve for modeling non-periodic changes in time series</a:t>
            </a:r>
          </a:p>
          <a:p>
            <a:pPr lvl="1">
              <a:lnSpc>
                <a:spcPct val="90000"/>
              </a:lnSpc>
            </a:pPr>
            <a:r>
              <a:rPr lang="en-US" sz="2000" dirty="0">
                <a:effectLst/>
              </a:rPr>
              <a:t>s(t): periodic changes (e.g. weekly/yearly seasonality)</a:t>
            </a:r>
          </a:p>
          <a:p>
            <a:pPr lvl="1">
              <a:lnSpc>
                <a:spcPct val="90000"/>
              </a:lnSpc>
            </a:pPr>
            <a:r>
              <a:rPr lang="en-US" sz="2000" dirty="0">
                <a:effectLst/>
              </a:rPr>
              <a:t>h(t): effects of holidays (user provided) with irregular schedules</a:t>
            </a:r>
          </a:p>
          <a:p>
            <a:pPr lvl="1">
              <a:lnSpc>
                <a:spcPct val="90000"/>
              </a:lnSpc>
            </a:pPr>
            <a:r>
              <a:rPr lang="en-US" sz="2000" dirty="0" err="1">
                <a:effectLst/>
              </a:rPr>
              <a:t>εt</a:t>
            </a:r>
            <a:r>
              <a:rPr lang="en-US" sz="2000" dirty="0">
                <a:effectLst/>
              </a:rPr>
              <a:t>: error term accounts for any unusual changes not accommodated by the model</a:t>
            </a:r>
          </a:p>
          <a:p>
            <a:pPr marL="36900" indent="0">
              <a:lnSpc>
                <a:spcPct val="90000"/>
              </a:lnSpc>
              <a:buNone/>
            </a:pPr>
            <a:endParaRPr lang="en-US" sz="1700" dirty="0"/>
          </a:p>
        </p:txBody>
      </p:sp>
    </p:spTree>
    <p:extLst>
      <p:ext uri="{BB962C8B-B14F-4D97-AF65-F5344CB8AC3E}">
        <p14:creationId xmlns:p14="http://schemas.microsoft.com/office/powerpoint/2010/main" val="40380915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641"/>
      </a:dk2>
      <a:lt2>
        <a:srgbClr val="E2E8E2"/>
      </a:lt2>
      <a:accent1>
        <a:srgbClr val="C44CBF"/>
      </a:accent1>
      <a:accent2>
        <a:srgbClr val="883EB4"/>
      </a:accent2>
      <a:accent3>
        <a:srgbClr val="654CC4"/>
      </a:accent3>
      <a:accent4>
        <a:srgbClr val="455CB6"/>
      </a:accent4>
      <a:accent5>
        <a:srgbClr val="4C97C4"/>
      </a:accent5>
      <a:accent6>
        <a:srgbClr val="3AB2AD"/>
      </a:accent6>
      <a:hlink>
        <a:srgbClr val="467EC1"/>
      </a:hlink>
      <a:folHlink>
        <a:srgbClr val="7F7F7F"/>
      </a:folHlink>
    </a:clrScheme>
    <a:fontScheme name="Slate">
      <a:majorFont>
        <a:latin typeface="Bodoni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263</TotalTime>
  <Words>1573</Words>
  <Application>Microsoft Office PowerPoint</Application>
  <PresentationFormat>Widescreen</PresentationFormat>
  <Paragraphs>71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Bodoni MT</vt:lpstr>
      <vt:lpstr>Goudy Old Style</vt:lpstr>
      <vt:lpstr>Wingdings 2</vt:lpstr>
      <vt:lpstr>SlateVTI</vt:lpstr>
      <vt:lpstr>Predicting the Popularity  of MMORPG Games  on Steam</vt:lpstr>
      <vt:lpstr>Games Chosen</vt:lpstr>
      <vt:lpstr>Final Fantasy XIV: Realm Reborn</vt:lpstr>
      <vt:lpstr>Path of Exile</vt:lpstr>
      <vt:lpstr>The Elder Scrolls Online</vt:lpstr>
      <vt:lpstr>Analysis</vt:lpstr>
      <vt:lpstr>fbprophet</vt:lpstr>
      <vt:lpstr>How fbprophet works</vt:lpstr>
      <vt:lpstr>How fbprophet works</vt:lpstr>
      <vt:lpstr>Seasonality</vt:lpstr>
      <vt:lpstr>Holidays  and  Events</vt:lpstr>
      <vt:lpstr>Data Analysis Final Fantasy XIV: Realm Reborn</vt:lpstr>
      <vt:lpstr>Data Analysis Path of Exile</vt:lpstr>
      <vt:lpstr>Data Analysis Elder Scrolls Online</vt:lpstr>
      <vt:lpstr>Data Analysis Comparison</vt:lpstr>
      <vt:lpstr>Data Analysis Player Stealing ? Or live in harmony ?</vt:lpstr>
      <vt:lpstr>Data Analysis Does Steam Sale Affect the game ?</vt:lpstr>
      <vt:lpstr>Prediction</vt:lpstr>
      <vt:lpstr>Forecast</vt:lpstr>
      <vt:lpstr>Prediction Analysis</vt:lpstr>
      <vt:lpstr>Prediction Analysis</vt:lpstr>
      <vt:lpstr>Conclusion</vt:lpstr>
      <vt:lpstr>References</vt:lpstr>
      <vt:lpstr>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Popularity  of MMORPG Games  on Steam</dc:title>
  <dc:creator>michael ariyanto</dc:creator>
  <cp:lastModifiedBy>michael ariyanto</cp:lastModifiedBy>
  <cp:revision>15</cp:revision>
  <dcterms:created xsi:type="dcterms:W3CDTF">2019-12-15T14:42:14Z</dcterms:created>
  <dcterms:modified xsi:type="dcterms:W3CDTF">2019-12-16T15:22:02Z</dcterms:modified>
</cp:coreProperties>
</file>